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handoutMasterIdLst>
    <p:handoutMasterId r:id="rId24"/>
  </p:handoutMasterIdLst>
  <p:sldIdLst>
    <p:sldId id="256" r:id="rId2"/>
    <p:sldId id="257" r:id="rId3"/>
    <p:sldId id="273" r:id="rId4"/>
    <p:sldId id="259" r:id="rId5"/>
    <p:sldId id="275" r:id="rId6"/>
    <p:sldId id="260" r:id="rId7"/>
    <p:sldId id="261" r:id="rId8"/>
    <p:sldId id="274" r:id="rId9"/>
    <p:sldId id="278" r:id="rId10"/>
    <p:sldId id="262" r:id="rId11"/>
    <p:sldId id="264" r:id="rId12"/>
    <p:sldId id="279" r:id="rId13"/>
    <p:sldId id="280" r:id="rId14"/>
    <p:sldId id="281" r:id="rId15"/>
    <p:sldId id="269" r:id="rId16"/>
    <p:sldId id="267" r:id="rId17"/>
    <p:sldId id="268" r:id="rId18"/>
    <p:sldId id="263" r:id="rId19"/>
    <p:sldId id="271" r:id="rId20"/>
    <p:sldId id="276" r:id="rId21"/>
    <p:sldId id="270" r:id="rId22"/>
  </p:sldIdLst>
  <p:sldSz cx="9361488" cy="7200900"/>
  <p:notesSz cx="6711950" cy="9844088"/>
  <p:defaultTextStyle>
    <a:defPPr>
      <a:defRPr lang="da-DK"/>
    </a:defPPr>
    <a:lvl1pPr marL="0" algn="l" defTabSz="946404" rtl="0" eaLnBrk="1" latinLnBrk="0" hangingPunct="1">
      <a:defRPr sz="1900" kern="1200">
        <a:solidFill>
          <a:schemeClr val="tx1"/>
        </a:solidFill>
        <a:latin typeface="+mn-lt"/>
        <a:ea typeface="+mn-ea"/>
        <a:cs typeface="+mn-cs"/>
      </a:defRPr>
    </a:lvl1pPr>
    <a:lvl2pPr marL="473202" algn="l" defTabSz="946404" rtl="0" eaLnBrk="1" latinLnBrk="0" hangingPunct="1">
      <a:defRPr sz="1900" kern="1200">
        <a:solidFill>
          <a:schemeClr val="tx1"/>
        </a:solidFill>
        <a:latin typeface="+mn-lt"/>
        <a:ea typeface="+mn-ea"/>
        <a:cs typeface="+mn-cs"/>
      </a:defRPr>
    </a:lvl2pPr>
    <a:lvl3pPr marL="946404" algn="l" defTabSz="946404" rtl="0" eaLnBrk="1" latinLnBrk="0" hangingPunct="1">
      <a:defRPr sz="1900" kern="1200">
        <a:solidFill>
          <a:schemeClr val="tx1"/>
        </a:solidFill>
        <a:latin typeface="+mn-lt"/>
        <a:ea typeface="+mn-ea"/>
        <a:cs typeface="+mn-cs"/>
      </a:defRPr>
    </a:lvl3pPr>
    <a:lvl4pPr marL="1419606" algn="l" defTabSz="946404" rtl="0" eaLnBrk="1" latinLnBrk="0" hangingPunct="1">
      <a:defRPr sz="1900" kern="1200">
        <a:solidFill>
          <a:schemeClr val="tx1"/>
        </a:solidFill>
        <a:latin typeface="+mn-lt"/>
        <a:ea typeface="+mn-ea"/>
        <a:cs typeface="+mn-cs"/>
      </a:defRPr>
    </a:lvl4pPr>
    <a:lvl5pPr marL="1892808" algn="l" defTabSz="946404" rtl="0" eaLnBrk="1" latinLnBrk="0" hangingPunct="1">
      <a:defRPr sz="1900" kern="1200">
        <a:solidFill>
          <a:schemeClr val="tx1"/>
        </a:solidFill>
        <a:latin typeface="+mn-lt"/>
        <a:ea typeface="+mn-ea"/>
        <a:cs typeface="+mn-cs"/>
      </a:defRPr>
    </a:lvl5pPr>
    <a:lvl6pPr marL="2366010" algn="l" defTabSz="946404" rtl="0" eaLnBrk="1" latinLnBrk="0" hangingPunct="1">
      <a:defRPr sz="1900" kern="1200">
        <a:solidFill>
          <a:schemeClr val="tx1"/>
        </a:solidFill>
        <a:latin typeface="+mn-lt"/>
        <a:ea typeface="+mn-ea"/>
        <a:cs typeface="+mn-cs"/>
      </a:defRPr>
    </a:lvl6pPr>
    <a:lvl7pPr marL="2839212" algn="l" defTabSz="946404" rtl="0" eaLnBrk="1" latinLnBrk="0" hangingPunct="1">
      <a:defRPr sz="1900" kern="1200">
        <a:solidFill>
          <a:schemeClr val="tx1"/>
        </a:solidFill>
        <a:latin typeface="+mn-lt"/>
        <a:ea typeface="+mn-ea"/>
        <a:cs typeface="+mn-cs"/>
      </a:defRPr>
    </a:lvl7pPr>
    <a:lvl8pPr marL="3312414" algn="l" defTabSz="946404" rtl="0" eaLnBrk="1" latinLnBrk="0" hangingPunct="1">
      <a:defRPr sz="1900" kern="1200">
        <a:solidFill>
          <a:schemeClr val="tx1"/>
        </a:solidFill>
        <a:latin typeface="+mn-lt"/>
        <a:ea typeface="+mn-ea"/>
        <a:cs typeface="+mn-cs"/>
      </a:defRPr>
    </a:lvl8pPr>
    <a:lvl9pPr marL="3785616" algn="l" defTabSz="946404"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llemlayout 1 - Marker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803" autoAdjust="0"/>
  </p:normalViewPr>
  <p:slideViewPr>
    <p:cSldViewPr>
      <p:cViewPr>
        <p:scale>
          <a:sx n="50" d="100"/>
          <a:sy n="50" d="100"/>
        </p:scale>
        <p:origin x="-1914" y="-708"/>
      </p:cViewPr>
      <p:guideLst>
        <p:guide orient="horz" pos="2268"/>
        <p:guide pos="294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08512" cy="492204"/>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01885" y="0"/>
            <a:ext cx="2908512" cy="492204"/>
          </a:xfrm>
          <a:prstGeom prst="rect">
            <a:avLst/>
          </a:prstGeom>
        </p:spPr>
        <p:txBody>
          <a:bodyPr vert="horz" lIns="91440" tIns="45720" rIns="91440" bIns="45720" rtlCol="0"/>
          <a:lstStyle>
            <a:lvl1pPr algn="r">
              <a:defRPr sz="1200"/>
            </a:lvl1pPr>
          </a:lstStyle>
          <a:p>
            <a:fld id="{21F3FD24-D759-482C-B07B-9D1B38D78693}" type="datetimeFigureOut">
              <a:rPr lang="da-DK" smtClean="0"/>
              <a:pPr/>
              <a:t>21-09-2010</a:t>
            </a:fld>
            <a:endParaRPr lang="da-DK"/>
          </a:p>
        </p:txBody>
      </p:sp>
      <p:sp>
        <p:nvSpPr>
          <p:cNvPr id="4" name="Pladsholder til sidefod 3"/>
          <p:cNvSpPr>
            <a:spLocks noGrp="1"/>
          </p:cNvSpPr>
          <p:nvPr>
            <p:ph type="ftr" sz="quarter" idx="2"/>
          </p:nvPr>
        </p:nvSpPr>
        <p:spPr>
          <a:xfrm>
            <a:off x="0" y="9350175"/>
            <a:ext cx="2908512" cy="492204"/>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01885" y="9350175"/>
            <a:ext cx="2908512" cy="492204"/>
          </a:xfrm>
          <a:prstGeom prst="rect">
            <a:avLst/>
          </a:prstGeom>
        </p:spPr>
        <p:txBody>
          <a:bodyPr vert="horz" lIns="91440" tIns="45720" rIns="91440" bIns="45720" rtlCol="0" anchor="b"/>
          <a:lstStyle>
            <a:lvl1pPr algn="r">
              <a:defRPr sz="1200"/>
            </a:lvl1pPr>
          </a:lstStyle>
          <a:p>
            <a:fld id="{29503E50-B860-48FD-B2B9-550F14528883}" type="slidenum">
              <a:rPr lang="da-DK" smtClean="0"/>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08512" cy="492204"/>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01885" y="0"/>
            <a:ext cx="2908512" cy="492204"/>
          </a:xfrm>
          <a:prstGeom prst="rect">
            <a:avLst/>
          </a:prstGeom>
        </p:spPr>
        <p:txBody>
          <a:bodyPr vert="horz" lIns="91440" tIns="45720" rIns="91440" bIns="45720" rtlCol="0"/>
          <a:lstStyle>
            <a:lvl1pPr algn="r">
              <a:defRPr sz="1200"/>
            </a:lvl1pPr>
          </a:lstStyle>
          <a:p>
            <a:fld id="{7BC78509-4E43-4E08-8AE3-1B8E8668E5CB}" type="datetimeFigureOut">
              <a:rPr lang="da-DK" smtClean="0"/>
              <a:pPr/>
              <a:t>21-09-2010</a:t>
            </a:fld>
            <a:endParaRPr lang="da-DK"/>
          </a:p>
        </p:txBody>
      </p:sp>
      <p:sp>
        <p:nvSpPr>
          <p:cNvPr id="4" name="Pladsholder til diasbillede 3"/>
          <p:cNvSpPr>
            <a:spLocks noGrp="1" noRot="1" noChangeAspect="1"/>
          </p:cNvSpPr>
          <p:nvPr>
            <p:ph type="sldImg" idx="2"/>
          </p:nvPr>
        </p:nvSpPr>
        <p:spPr>
          <a:xfrm>
            <a:off x="957263" y="738188"/>
            <a:ext cx="4797425" cy="369093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1195" y="4675942"/>
            <a:ext cx="5369560" cy="442984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350175"/>
            <a:ext cx="2908512" cy="492204"/>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01885" y="9350175"/>
            <a:ext cx="2908512" cy="492204"/>
          </a:xfrm>
          <a:prstGeom prst="rect">
            <a:avLst/>
          </a:prstGeom>
        </p:spPr>
        <p:txBody>
          <a:bodyPr vert="horz" lIns="91440" tIns="45720" rIns="91440" bIns="45720" rtlCol="0" anchor="b"/>
          <a:lstStyle>
            <a:lvl1pPr algn="r">
              <a:defRPr sz="1200"/>
            </a:lvl1pPr>
          </a:lstStyle>
          <a:p>
            <a:fld id="{1C6C9FDB-B7D6-459C-ACAB-EF9224A4FC06}"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46404" rtl="0" eaLnBrk="1" latinLnBrk="0" hangingPunct="1">
      <a:defRPr sz="1200" kern="1200">
        <a:solidFill>
          <a:schemeClr val="tx1"/>
        </a:solidFill>
        <a:latin typeface="+mn-lt"/>
        <a:ea typeface="+mn-ea"/>
        <a:cs typeface="+mn-cs"/>
      </a:defRPr>
    </a:lvl1pPr>
    <a:lvl2pPr marL="473202" algn="l" defTabSz="946404" rtl="0" eaLnBrk="1" latinLnBrk="0" hangingPunct="1">
      <a:defRPr sz="1200" kern="1200">
        <a:solidFill>
          <a:schemeClr val="tx1"/>
        </a:solidFill>
        <a:latin typeface="+mn-lt"/>
        <a:ea typeface="+mn-ea"/>
        <a:cs typeface="+mn-cs"/>
      </a:defRPr>
    </a:lvl2pPr>
    <a:lvl3pPr marL="946404" algn="l" defTabSz="946404" rtl="0" eaLnBrk="1" latinLnBrk="0" hangingPunct="1">
      <a:defRPr sz="1200" kern="1200">
        <a:solidFill>
          <a:schemeClr val="tx1"/>
        </a:solidFill>
        <a:latin typeface="+mn-lt"/>
        <a:ea typeface="+mn-ea"/>
        <a:cs typeface="+mn-cs"/>
      </a:defRPr>
    </a:lvl3pPr>
    <a:lvl4pPr marL="1419606" algn="l" defTabSz="946404" rtl="0" eaLnBrk="1" latinLnBrk="0" hangingPunct="1">
      <a:defRPr sz="1200" kern="1200">
        <a:solidFill>
          <a:schemeClr val="tx1"/>
        </a:solidFill>
        <a:latin typeface="+mn-lt"/>
        <a:ea typeface="+mn-ea"/>
        <a:cs typeface="+mn-cs"/>
      </a:defRPr>
    </a:lvl4pPr>
    <a:lvl5pPr marL="1892808" algn="l" defTabSz="946404" rtl="0" eaLnBrk="1" latinLnBrk="0" hangingPunct="1">
      <a:defRPr sz="1200" kern="1200">
        <a:solidFill>
          <a:schemeClr val="tx1"/>
        </a:solidFill>
        <a:latin typeface="+mn-lt"/>
        <a:ea typeface="+mn-ea"/>
        <a:cs typeface="+mn-cs"/>
      </a:defRPr>
    </a:lvl5pPr>
    <a:lvl6pPr marL="2366010" algn="l" defTabSz="946404" rtl="0" eaLnBrk="1" latinLnBrk="0" hangingPunct="1">
      <a:defRPr sz="1200" kern="1200">
        <a:solidFill>
          <a:schemeClr val="tx1"/>
        </a:solidFill>
        <a:latin typeface="+mn-lt"/>
        <a:ea typeface="+mn-ea"/>
        <a:cs typeface="+mn-cs"/>
      </a:defRPr>
    </a:lvl6pPr>
    <a:lvl7pPr marL="2839212" algn="l" defTabSz="946404" rtl="0" eaLnBrk="1" latinLnBrk="0" hangingPunct="1">
      <a:defRPr sz="1200" kern="1200">
        <a:solidFill>
          <a:schemeClr val="tx1"/>
        </a:solidFill>
        <a:latin typeface="+mn-lt"/>
        <a:ea typeface="+mn-ea"/>
        <a:cs typeface="+mn-cs"/>
      </a:defRPr>
    </a:lvl7pPr>
    <a:lvl8pPr marL="3312414" algn="l" defTabSz="946404" rtl="0" eaLnBrk="1" latinLnBrk="0" hangingPunct="1">
      <a:defRPr sz="1200" kern="1200">
        <a:solidFill>
          <a:schemeClr val="tx1"/>
        </a:solidFill>
        <a:latin typeface="+mn-lt"/>
        <a:ea typeface="+mn-ea"/>
        <a:cs typeface="+mn-cs"/>
      </a:defRPr>
    </a:lvl8pPr>
    <a:lvl9pPr marL="3785616" algn="l" defTabSz="94640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1C6C9FDB-B7D6-459C-ACAB-EF9224A4FC06}" type="slidenum">
              <a:rPr lang="da-DK" smtClean="0"/>
              <a:pPr/>
              <a:t>1</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10</a:t>
            </a:fld>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11</a:t>
            </a:fld>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1C6C9FDB-B7D6-459C-ACAB-EF9224A4FC06}" type="slidenum">
              <a:rPr lang="da-DK" smtClean="0"/>
              <a:pPr/>
              <a:t>12</a:t>
            </a:fld>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13</a:t>
            </a:fld>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1C6C9FDB-B7D6-459C-ACAB-EF9224A4FC06}" type="slidenum">
              <a:rPr lang="da-DK" smtClean="0"/>
              <a:pPr/>
              <a:t>14</a:t>
            </a:fld>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1C6C9FDB-B7D6-459C-ACAB-EF9224A4FC06}" type="slidenum">
              <a:rPr lang="da-DK" smtClean="0"/>
              <a:pPr/>
              <a:t>15</a:t>
            </a:fld>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1C6C9FDB-B7D6-459C-ACAB-EF9224A4FC06}" type="slidenum">
              <a:rPr lang="da-DK" smtClean="0"/>
              <a:pPr/>
              <a:t>16</a:t>
            </a:fld>
            <a:endParaRPr lang="da-D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1C6C9FDB-B7D6-459C-ACAB-EF9224A4FC06}" type="slidenum">
              <a:rPr lang="da-DK" smtClean="0"/>
              <a:pPr/>
              <a:t>17</a:t>
            </a:fld>
            <a:endParaRPr lang="da-D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18</a:t>
            </a:fld>
            <a:endParaRPr lang="da-D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1C6C9FDB-B7D6-459C-ACAB-EF9224A4FC06}" type="slidenum">
              <a:rPr lang="da-DK" smtClean="0"/>
              <a:pPr/>
              <a:t>19</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1C6C9FDB-B7D6-459C-ACAB-EF9224A4FC06}" type="slidenum">
              <a:rPr lang="da-DK" smtClean="0"/>
              <a:pPr/>
              <a:t>2</a:t>
            </a:fld>
            <a:endParaRPr lang="da-D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1C6C9FDB-B7D6-459C-ACAB-EF9224A4FC06}" type="slidenum">
              <a:rPr lang="da-DK" smtClean="0"/>
              <a:pPr/>
              <a:t>20</a:t>
            </a:fld>
            <a:endParaRPr lang="da-DK"/>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1C6C9FDB-B7D6-459C-ACAB-EF9224A4FC06}" type="slidenum">
              <a:rPr lang="da-DK" smtClean="0"/>
              <a:pPr/>
              <a:t>21</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Det vil jeg</a:t>
            </a:r>
            <a:r>
              <a:rPr lang="da-DK" baseline="0" dirty="0" smtClean="0"/>
              <a:t> sige</a:t>
            </a:r>
            <a:endParaRPr lang="da-DK" dirty="0"/>
          </a:p>
        </p:txBody>
      </p:sp>
      <p:sp>
        <p:nvSpPr>
          <p:cNvPr id="4" name="Pladsholder til diasnummer 3"/>
          <p:cNvSpPr>
            <a:spLocks noGrp="1"/>
          </p:cNvSpPr>
          <p:nvPr>
            <p:ph type="sldNum" sz="quarter" idx="10"/>
          </p:nvPr>
        </p:nvSpPr>
        <p:spPr/>
        <p:txBody>
          <a:bodyPr/>
          <a:lstStyle/>
          <a:p>
            <a:fld id="{1C6C9FDB-B7D6-459C-ACAB-EF9224A4FC06}" type="slidenum">
              <a:rPr lang="da-DK" smtClean="0"/>
              <a:pPr/>
              <a:t>3</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4</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5</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6</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r>
              <a:rPr lang="da-DK" dirty="0" smtClean="0"/>
              <a:t>Se eksempler i bilag til: Introduktion til dobbeltfokuseret skematerapi s. 24-25</a:t>
            </a:r>
            <a:endParaRPr lang="da-DK" dirty="0"/>
          </a:p>
        </p:txBody>
      </p:sp>
      <p:sp>
        <p:nvSpPr>
          <p:cNvPr id="4" name="Pladsholder til diasnummer 3"/>
          <p:cNvSpPr>
            <a:spLocks noGrp="1"/>
          </p:cNvSpPr>
          <p:nvPr>
            <p:ph type="sldNum" sz="quarter" idx="10"/>
          </p:nvPr>
        </p:nvSpPr>
        <p:spPr/>
        <p:txBody>
          <a:bodyPr/>
          <a:lstStyle/>
          <a:p>
            <a:fld id="{45B7F81B-C465-483F-BC2D-8040A932AE45}" type="slidenum">
              <a:rPr lang="da-DK" smtClean="0"/>
              <a:pPr/>
              <a:t>7</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8</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57263" y="738188"/>
            <a:ext cx="4797425" cy="3690937"/>
          </a:xfrm>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5B7F81B-C465-483F-BC2D-8040A932AE45}" type="slidenum">
              <a:rPr lang="da-DK" smtClean="0"/>
              <a:pPr/>
              <a:t>9</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702114" y="2236949"/>
            <a:ext cx="7957265" cy="1543526"/>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404223" y="4080510"/>
            <a:ext cx="6553042" cy="1840230"/>
          </a:xfrm>
        </p:spPr>
        <p:txBody>
          <a:bodyPr/>
          <a:lstStyle>
            <a:lvl1pPr marL="0" indent="0" algn="ctr">
              <a:buNone/>
              <a:defRPr>
                <a:solidFill>
                  <a:schemeClr val="tx1">
                    <a:tint val="75000"/>
                  </a:schemeClr>
                </a:solidFill>
              </a:defRPr>
            </a:lvl1pPr>
            <a:lvl2pPr marL="473120" indent="0" algn="ctr">
              <a:buNone/>
              <a:defRPr>
                <a:solidFill>
                  <a:schemeClr val="tx1">
                    <a:tint val="75000"/>
                  </a:schemeClr>
                </a:solidFill>
              </a:defRPr>
            </a:lvl2pPr>
            <a:lvl3pPr marL="946240" indent="0" algn="ctr">
              <a:buNone/>
              <a:defRPr>
                <a:solidFill>
                  <a:schemeClr val="tx1">
                    <a:tint val="75000"/>
                  </a:schemeClr>
                </a:solidFill>
              </a:defRPr>
            </a:lvl3pPr>
            <a:lvl4pPr marL="1419361" indent="0" algn="ctr">
              <a:buNone/>
              <a:defRPr>
                <a:solidFill>
                  <a:schemeClr val="tx1">
                    <a:tint val="75000"/>
                  </a:schemeClr>
                </a:solidFill>
              </a:defRPr>
            </a:lvl4pPr>
            <a:lvl5pPr marL="1892480" indent="0" algn="ctr">
              <a:buNone/>
              <a:defRPr>
                <a:solidFill>
                  <a:schemeClr val="tx1">
                    <a:tint val="75000"/>
                  </a:schemeClr>
                </a:solidFill>
              </a:defRPr>
            </a:lvl5pPr>
            <a:lvl6pPr marL="2365600" indent="0" algn="ctr">
              <a:buNone/>
              <a:defRPr>
                <a:solidFill>
                  <a:schemeClr val="tx1">
                    <a:tint val="75000"/>
                  </a:schemeClr>
                </a:solidFill>
              </a:defRPr>
            </a:lvl6pPr>
            <a:lvl7pPr marL="2838721" indent="0" algn="ctr">
              <a:buNone/>
              <a:defRPr>
                <a:solidFill>
                  <a:schemeClr val="tx1">
                    <a:tint val="75000"/>
                  </a:schemeClr>
                </a:solidFill>
              </a:defRPr>
            </a:lvl7pPr>
            <a:lvl8pPr marL="3311841" indent="0" algn="ctr">
              <a:buNone/>
              <a:defRPr>
                <a:solidFill>
                  <a:schemeClr val="tx1">
                    <a:tint val="75000"/>
                  </a:schemeClr>
                </a:solidFill>
              </a:defRPr>
            </a:lvl8pPr>
            <a:lvl9pPr marL="3784962"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949607" y="303374"/>
            <a:ext cx="2155093" cy="6450806"/>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79452" y="303374"/>
            <a:ext cx="6314128" cy="6450806"/>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39495" y="4627248"/>
            <a:ext cx="7957265" cy="1430179"/>
          </a:xfrm>
        </p:spPr>
        <p:txBody>
          <a:bodyPr anchor="t"/>
          <a:lstStyle>
            <a:lvl1pPr algn="l">
              <a:defRPr sz="41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39495" y="3052049"/>
            <a:ext cx="7957265" cy="1575196"/>
          </a:xfrm>
        </p:spPr>
        <p:txBody>
          <a:bodyPr anchor="b"/>
          <a:lstStyle>
            <a:lvl1pPr marL="0" indent="0">
              <a:buNone/>
              <a:defRPr sz="2100">
                <a:solidFill>
                  <a:schemeClr val="tx1">
                    <a:tint val="75000"/>
                  </a:schemeClr>
                </a:solidFill>
              </a:defRPr>
            </a:lvl1pPr>
            <a:lvl2pPr marL="473120" indent="0">
              <a:buNone/>
              <a:defRPr sz="1900">
                <a:solidFill>
                  <a:schemeClr val="tx1">
                    <a:tint val="75000"/>
                  </a:schemeClr>
                </a:solidFill>
              </a:defRPr>
            </a:lvl2pPr>
            <a:lvl3pPr marL="946240" indent="0">
              <a:buNone/>
              <a:defRPr sz="1700">
                <a:solidFill>
                  <a:schemeClr val="tx1">
                    <a:tint val="75000"/>
                  </a:schemeClr>
                </a:solidFill>
              </a:defRPr>
            </a:lvl3pPr>
            <a:lvl4pPr marL="1419361" indent="0">
              <a:buNone/>
              <a:defRPr sz="1400">
                <a:solidFill>
                  <a:schemeClr val="tx1">
                    <a:tint val="75000"/>
                  </a:schemeClr>
                </a:solidFill>
              </a:defRPr>
            </a:lvl4pPr>
            <a:lvl5pPr marL="1892480" indent="0">
              <a:buNone/>
              <a:defRPr sz="1400">
                <a:solidFill>
                  <a:schemeClr val="tx1">
                    <a:tint val="75000"/>
                  </a:schemeClr>
                </a:solidFill>
              </a:defRPr>
            </a:lvl5pPr>
            <a:lvl6pPr marL="2365600" indent="0">
              <a:buNone/>
              <a:defRPr sz="1400">
                <a:solidFill>
                  <a:schemeClr val="tx1">
                    <a:tint val="75000"/>
                  </a:schemeClr>
                </a:solidFill>
              </a:defRPr>
            </a:lvl6pPr>
            <a:lvl7pPr marL="2838721" indent="0">
              <a:buNone/>
              <a:defRPr sz="1400">
                <a:solidFill>
                  <a:schemeClr val="tx1">
                    <a:tint val="75000"/>
                  </a:schemeClr>
                </a:solidFill>
              </a:defRPr>
            </a:lvl7pPr>
            <a:lvl8pPr marL="3311841" indent="0">
              <a:buNone/>
              <a:defRPr sz="1400">
                <a:solidFill>
                  <a:schemeClr val="tx1">
                    <a:tint val="75000"/>
                  </a:schemeClr>
                </a:solidFill>
              </a:defRPr>
            </a:lvl8pPr>
            <a:lvl9pPr marL="3784962"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79455" y="1763554"/>
            <a:ext cx="4233797" cy="499062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869277" y="1763554"/>
            <a:ext cx="4235423" cy="499062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68077" y="288370"/>
            <a:ext cx="8425339" cy="120015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68074" y="1611869"/>
            <a:ext cx="4136283" cy="671750"/>
          </a:xfrm>
        </p:spPr>
        <p:txBody>
          <a:bodyPr anchor="b"/>
          <a:lstStyle>
            <a:lvl1pPr marL="0" indent="0">
              <a:buNone/>
              <a:defRPr sz="2500" b="1"/>
            </a:lvl1pPr>
            <a:lvl2pPr marL="473120" indent="0">
              <a:buNone/>
              <a:defRPr sz="2100" b="1"/>
            </a:lvl2pPr>
            <a:lvl3pPr marL="946240" indent="0">
              <a:buNone/>
              <a:defRPr sz="1900" b="1"/>
            </a:lvl3pPr>
            <a:lvl4pPr marL="1419361" indent="0">
              <a:buNone/>
              <a:defRPr sz="1700" b="1"/>
            </a:lvl4pPr>
            <a:lvl5pPr marL="1892480" indent="0">
              <a:buNone/>
              <a:defRPr sz="1700" b="1"/>
            </a:lvl5pPr>
            <a:lvl6pPr marL="2365600" indent="0">
              <a:buNone/>
              <a:defRPr sz="1700" b="1"/>
            </a:lvl6pPr>
            <a:lvl7pPr marL="2838721" indent="0">
              <a:buNone/>
              <a:defRPr sz="1700" b="1"/>
            </a:lvl7pPr>
            <a:lvl8pPr marL="3311841" indent="0">
              <a:buNone/>
              <a:defRPr sz="1700" b="1"/>
            </a:lvl8pPr>
            <a:lvl9pPr marL="3784962" indent="0">
              <a:buNone/>
              <a:defRPr sz="1700" b="1"/>
            </a:lvl9pPr>
          </a:lstStyle>
          <a:p>
            <a:pPr lvl="0"/>
            <a:r>
              <a:rPr lang="da-DK" smtClean="0"/>
              <a:t>Klik for at redigere typografi i masteren</a:t>
            </a:r>
          </a:p>
        </p:txBody>
      </p:sp>
      <p:sp>
        <p:nvSpPr>
          <p:cNvPr id="4" name="Pladsholder til indhold 3"/>
          <p:cNvSpPr>
            <a:spLocks noGrp="1"/>
          </p:cNvSpPr>
          <p:nvPr>
            <p:ph sz="half" idx="2"/>
          </p:nvPr>
        </p:nvSpPr>
        <p:spPr>
          <a:xfrm>
            <a:off x="468074" y="2283619"/>
            <a:ext cx="4136283"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755506" y="1611869"/>
            <a:ext cx="4137908" cy="671750"/>
          </a:xfrm>
        </p:spPr>
        <p:txBody>
          <a:bodyPr anchor="b"/>
          <a:lstStyle>
            <a:lvl1pPr marL="0" indent="0">
              <a:buNone/>
              <a:defRPr sz="2500" b="1"/>
            </a:lvl1pPr>
            <a:lvl2pPr marL="473120" indent="0">
              <a:buNone/>
              <a:defRPr sz="2100" b="1"/>
            </a:lvl2pPr>
            <a:lvl3pPr marL="946240" indent="0">
              <a:buNone/>
              <a:defRPr sz="1900" b="1"/>
            </a:lvl3pPr>
            <a:lvl4pPr marL="1419361" indent="0">
              <a:buNone/>
              <a:defRPr sz="1700" b="1"/>
            </a:lvl4pPr>
            <a:lvl5pPr marL="1892480" indent="0">
              <a:buNone/>
              <a:defRPr sz="1700" b="1"/>
            </a:lvl5pPr>
            <a:lvl6pPr marL="2365600" indent="0">
              <a:buNone/>
              <a:defRPr sz="1700" b="1"/>
            </a:lvl6pPr>
            <a:lvl7pPr marL="2838721" indent="0">
              <a:buNone/>
              <a:defRPr sz="1700" b="1"/>
            </a:lvl7pPr>
            <a:lvl8pPr marL="3311841" indent="0">
              <a:buNone/>
              <a:defRPr sz="1700" b="1"/>
            </a:lvl8pPr>
            <a:lvl9pPr marL="3784962" indent="0">
              <a:buNone/>
              <a:defRPr sz="1700" b="1"/>
            </a:lvl9pPr>
          </a:lstStyle>
          <a:p>
            <a:pPr lvl="0"/>
            <a:r>
              <a:rPr lang="da-DK" smtClean="0"/>
              <a:t>Klik for at redigere typografi i masteren</a:t>
            </a:r>
          </a:p>
        </p:txBody>
      </p:sp>
      <p:sp>
        <p:nvSpPr>
          <p:cNvPr id="6" name="Pladsholder til indhold 5"/>
          <p:cNvSpPr>
            <a:spLocks noGrp="1"/>
          </p:cNvSpPr>
          <p:nvPr>
            <p:ph sz="quarter" idx="4"/>
          </p:nvPr>
        </p:nvSpPr>
        <p:spPr>
          <a:xfrm>
            <a:off x="4755506" y="2283619"/>
            <a:ext cx="4137908"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68077" y="286702"/>
            <a:ext cx="3079865" cy="1220153"/>
          </a:xfrm>
        </p:spPr>
        <p:txBody>
          <a:bodyPr anchor="b"/>
          <a:lstStyle>
            <a:lvl1pPr algn="l">
              <a:defRPr sz="21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660082" y="286705"/>
            <a:ext cx="5233332" cy="6145769"/>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68077" y="1506858"/>
            <a:ext cx="3079865" cy="4925616"/>
          </a:xfrm>
        </p:spPr>
        <p:txBody>
          <a:bodyPr/>
          <a:lstStyle>
            <a:lvl1pPr marL="0" indent="0">
              <a:buNone/>
              <a:defRPr sz="1400"/>
            </a:lvl1pPr>
            <a:lvl2pPr marL="473120" indent="0">
              <a:buNone/>
              <a:defRPr sz="1200"/>
            </a:lvl2pPr>
            <a:lvl3pPr marL="946240" indent="0">
              <a:buNone/>
              <a:defRPr sz="1000"/>
            </a:lvl3pPr>
            <a:lvl4pPr marL="1419361" indent="0">
              <a:buNone/>
              <a:defRPr sz="900"/>
            </a:lvl4pPr>
            <a:lvl5pPr marL="1892480" indent="0">
              <a:buNone/>
              <a:defRPr sz="900"/>
            </a:lvl5pPr>
            <a:lvl6pPr marL="2365600" indent="0">
              <a:buNone/>
              <a:defRPr sz="900"/>
            </a:lvl6pPr>
            <a:lvl7pPr marL="2838721" indent="0">
              <a:buNone/>
              <a:defRPr sz="900"/>
            </a:lvl7pPr>
            <a:lvl8pPr marL="3311841" indent="0">
              <a:buNone/>
              <a:defRPr sz="900"/>
            </a:lvl8pPr>
            <a:lvl9pPr marL="3784962"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834917" y="5040631"/>
            <a:ext cx="5616893" cy="595075"/>
          </a:xfrm>
        </p:spPr>
        <p:txBody>
          <a:bodyPr anchor="b"/>
          <a:lstStyle>
            <a:lvl1pPr algn="l">
              <a:defRPr sz="21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834917" y="643414"/>
            <a:ext cx="5616893" cy="4320540"/>
          </a:xfrm>
        </p:spPr>
        <p:txBody>
          <a:bodyPr/>
          <a:lstStyle>
            <a:lvl1pPr marL="0" indent="0">
              <a:buNone/>
              <a:defRPr sz="3300"/>
            </a:lvl1pPr>
            <a:lvl2pPr marL="473120" indent="0">
              <a:buNone/>
              <a:defRPr sz="2900"/>
            </a:lvl2pPr>
            <a:lvl3pPr marL="946240" indent="0">
              <a:buNone/>
              <a:defRPr sz="2500"/>
            </a:lvl3pPr>
            <a:lvl4pPr marL="1419361" indent="0">
              <a:buNone/>
              <a:defRPr sz="2100"/>
            </a:lvl4pPr>
            <a:lvl5pPr marL="1892480" indent="0">
              <a:buNone/>
              <a:defRPr sz="2100"/>
            </a:lvl5pPr>
            <a:lvl6pPr marL="2365600" indent="0">
              <a:buNone/>
              <a:defRPr sz="2100"/>
            </a:lvl6pPr>
            <a:lvl7pPr marL="2838721" indent="0">
              <a:buNone/>
              <a:defRPr sz="2100"/>
            </a:lvl7pPr>
            <a:lvl8pPr marL="3311841" indent="0">
              <a:buNone/>
              <a:defRPr sz="2100"/>
            </a:lvl8pPr>
            <a:lvl9pPr marL="3784962" indent="0">
              <a:buNone/>
              <a:defRPr sz="2100"/>
            </a:lvl9pPr>
          </a:lstStyle>
          <a:p>
            <a:endParaRPr lang="da-DK"/>
          </a:p>
        </p:txBody>
      </p:sp>
      <p:sp>
        <p:nvSpPr>
          <p:cNvPr id="4" name="Pladsholder til tekst 3"/>
          <p:cNvSpPr>
            <a:spLocks noGrp="1"/>
          </p:cNvSpPr>
          <p:nvPr>
            <p:ph type="body" sz="half" idx="2"/>
          </p:nvPr>
        </p:nvSpPr>
        <p:spPr>
          <a:xfrm>
            <a:off x="1834917" y="5635706"/>
            <a:ext cx="5616893" cy="845105"/>
          </a:xfrm>
        </p:spPr>
        <p:txBody>
          <a:bodyPr/>
          <a:lstStyle>
            <a:lvl1pPr marL="0" indent="0">
              <a:buNone/>
              <a:defRPr sz="1400"/>
            </a:lvl1pPr>
            <a:lvl2pPr marL="473120" indent="0">
              <a:buNone/>
              <a:defRPr sz="1200"/>
            </a:lvl2pPr>
            <a:lvl3pPr marL="946240" indent="0">
              <a:buNone/>
              <a:defRPr sz="1000"/>
            </a:lvl3pPr>
            <a:lvl4pPr marL="1419361" indent="0">
              <a:buNone/>
              <a:defRPr sz="900"/>
            </a:lvl4pPr>
            <a:lvl5pPr marL="1892480" indent="0">
              <a:buNone/>
              <a:defRPr sz="900"/>
            </a:lvl5pPr>
            <a:lvl6pPr marL="2365600" indent="0">
              <a:buNone/>
              <a:defRPr sz="900"/>
            </a:lvl6pPr>
            <a:lvl7pPr marL="2838721" indent="0">
              <a:buNone/>
              <a:defRPr sz="900"/>
            </a:lvl7pPr>
            <a:lvl8pPr marL="3311841" indent="0">
              <a:buNone/>
              <a:defRPr sz="900"/>
            </a:lvl8pPr>
            <a:lvl9pPr marL="3784962"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A32B62BA-BE57-400B-999D-B7F890685078}" type="datetimeFigureOut">
              <a:rPr lang="da-DK" smtClean="0"/>
              <a:pPr/>
              <a:t>21-09-2010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6C5B1FC-3D9E-4097-B516-723904242499}"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68077" y="288370"/>
            <a:ext cx="8425339" cy="1200150"/>
          </a:xfrm>
          <a:prstGeom prst="rect">
            <a:avLst/>
          </a:prstGeom>
        </p:spPr>
        <p:txBody>
          <a:bodyPr vert="horz" lIns="94624" tIns="47312" rIns="94624" bIns="47312"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68077" y="1680213"/>
            <a:ext cx="8425339" cy="4752261"/>
          </a:xfrm>
          <a:prstGeom prst="rect">
            <a:avLst/>
          </a:prstGeom>
        </p:spPr>
        <p:txBody>
          <a:bodyPr vert="horz" lIns="94624" tIns="47312" rIns="94624" bIns="47312"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68077" y="6674170"/>
            <a:ext cx="2184347" cy="383381"/>
          </a:xfrm>
          <a:prstGeom prst="rect">
            <a:avLst/>
          </a:prstGeom>
        </p:spPr>
        <p:txBody>
          <a:bodyPr vert="horz" lIns="94624" tIns="47312" rIns="94624" bIns="47312" rtlCol="0" anchor="ctr"/>
          <a:lstStyle>
            <a:lvl1pPr algn="l">
              <a:defRPr sz="1200">
                <a:solidFill>
                  <a:schemeClr val="tx1">
                    <a:tint val="75000"/>
                  </a:schemeClr>
                </a:solidFill>
              </a:defRPr>
            </a:lvl1pPr>
          </a:lstStyle>
          <a:p>
            <a:fld id="{A32B62BA-BE57-400B-999D-B7F890685078}" type="datetimeFigureOut">
              <a:rPr lang="da-DK" smtClean="0"/>
              <a:pPr/>
              <a:t>21-09-2010</a:t>
            </a:fld>
            <a:endParaRPr lang="da-DK"/>
          </a:p>
        </p:txBody>
      </p:sp>
      <p:sp>
        <p:nvSpPr>
          <p:cNvPr id="5" name="Pladsholder til sidefod 4"/>
          <p:cNvSpPr>
            <a:spLocks noGrp="1"/>
          </p:cNvSpPr>
          <p:nvPr>
            <p:ph type="ftr" sz="quarter" idx="3"/>
          </p:nvPr>
        </p:nvSpPr>
        <p:spPr>
          <a:xfrm>
            <a:off x="3198511" y="6674170"/>
            <a:ext cx="2964471" cy="383381"/>
          </a:xfrm>
          <a:prstGeom prst="rect">
            <a:avLst/>
          </a:prstGeom>
        </p:spPr>
        <p:txBody>
          <a:bodyPr vert="horz" lIns="94624" tIns="47312" rIns="94624" bIns="47312"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709069" y="6674170"/>
            <a:ext cx="2184347" cy="383381"/>
          </a:xfrm>
          <a:prstGeom prst="rect">
            <a:avLst/>
          </a:prstGeom>
        </p:spPr>
        <p:txBody>
          <a:bodyPr vert="horz" lIns="94624" tIns="47312" rIns="94624" bIns="47312" rtlCol="0" anchor="ctr"/>
          <a:lstStyle>
            <a:lvl1pPr algn="r">
              <a:defRPr sz="1200">
                <a:solidFill>
                  <a:schemeClr val="tx1">
                    <a:tint val="75000"/>
                  </a:schemeClr>
                </a:solidFill>
              </a:defRPr>
            </a:lvl1pPr>
          </a:lstStyle>
          <a:p>
            <a:fld id="{D6C5B1FC-3D9E-4097-B516-723904242499}" type="slidenum">
              <a:rPr lang="da-DK" smtClean="0"/>
              <a:pPr/>
              <a:t>‹nr.›</a:t>
            </a:fld>
            <a:endParaRPr lang="da-DK"/>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46240" rtl="0" eaLnBrk="1" latinLnBrk="0" hangingPunct="1">
        <a:spcBef>
          <a:spcPct val="0"/>
        </a:spcBef>
        <a:buNone/>
        <a:defRPr sz="4600" kern="1200">
          <a:solidFill>
            <a:schemeClr val="tx1"/>
          </a:solidFill>
          <a:latin typeface="+mj-lt"/>
          <a:ea typeface="+mj-ea"/>
          <a:cs typeface="+mj-cs"/>
        </a:defRPr>
      </a:lvl1pPr>
    </p:titleStyle>
    <p:bodyStyle>
      <a:lvl1pPr marL="354840" indent="-354840" algn="l" defTabSz="946240"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8820" indent="-295700" algn="l" defTabSz="946240"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82801" indent="-236560" algn="l" defTabSz="946240"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55920" indent="-236560" algn="l" defTabSz="946240"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29041" indent="-236560" algn="l" defTabSz="946240"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02160" indent="-236560" algn="l" defTabSz="94624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075281" indent="-236560" algn="l" defTabSz="94624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48401" indent="-236560" algn="l" defTabSz="94624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21521" indent="-236560" algn="l" defTabSz="94624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da-DK"/>
      </a:defPPr>
      <a:lvl1pPr marL="0" algn="l" defTabSz="946240" rtl="0" eaLnBrk="1" latinLnBrk="0" hangingPunct="1">
        <a:defRPr sz="1900" kern="1200">
          <a:solidFill>
            <a:schemeClr val="tx1"/>
          </a:solidFill>
          <a:latin typeface="+mn-lt"/>
          <a:ea typeface="+mn-ea"/>
          <a:cs typeface="+mn-cs"/>
        </a:defRPr>
      </a:lvl1pPr>
      <a:lvl2pPr marL="473120" algn="l" defTabSz="946240" rtl="0" eaLnBrk="1" latinLnBrk="0" hangingPunct="1">
        <a:defRPr sz="1900" kern="1200">
          <a:solidFill>
            <a:schemeClr val="tx1"/>
          </a:solidFill>
          <a:latin typeface="+mn-lt"/>
          <a:ea typeface="+mn-ea"/>
          <a:cs typeface="+mn-cs"/>
        </a:defRPr>
      </a:lvl2pPr>
      <a:lvl3pPr marL="946240" algn="l" defTabSz="946240" rtl="0" eaLnBrk="1" latinLnBrk="0" hangingPunct="1">
        <a:defRPr sz="1900" kern="1200">
          <a:solidFill>
            <a:schemeClr val="tx1"/>
          </a:solidFill>
          <a:latin typeface="+mn-lt"/>
          <a:ea typeface="+mn-ea"/>
          <a:cs typeface="+mn-cs"/>
        </a:defRPr>
      </a:lvl3pPr>
      <a:lvl4pPr marL="1419361" algn="l" defTabSz="946240" rtl="0" eaLnBrk="1" latinLnBrk="0" hangingPunct="1">
        <a:defRPr sz="1900" kern="1200">
          <a:solidFill>
            <a:schemeClr val="tx1"/>
          </a:solidFill>
          <a:latin typeface="+mn-lt"/>
          <a:ea typeface="+mn-ea"/>
          <a:cs typeface="+mn-cs"/>
        </a:defRPr>
      </a:lvl4pPr>
      <a:lvl5pPr marL="1892480" algn="l" defTabSz="946240" rtl="0" eaLnBrk="1" latinLnBrk="0" hangingPunct="1">
        <a:defRPr sz="1900" kern="1200">
          <a:solidFill>
            <a:schemeClr val="tx1"/>
          </a:solidFill>
          <a:latin typeface="+mn-lt"/>
          <a:ea typeface="+mn-ea"/>
          <a:cs typeface="+mn-cs"/>
        </a:defRPr>
      </a:lvl5pPr>
      <a:lvl6pPr marL="2365600" algn="l" defTabSz="946240" rtl="0" eaLnBrk="1" latinLnBrk="0" hangingPunct="1">
        <a:defRPr sz="1900" kern="1200">
          <a:solidFill>
            <a:schemeClr val="tx1"/>
          </a:solidFill>
          <a:latin typeface="+mn-lt"/>
          <a:ea typeface="+mn-ea"/>
          <a:cs typeface="+mn-cs"/>
        </a:defRPr>
      </a:lvl6pPr>
      <a:lvl7pPr marL="2838721" algn="l" defTabSz="946240" rtl="0" eaLnBrk="1" latinLnBrk="0" hangingPunct="1">
        <a:defRPr sz="1900" kern="1200">
          <a:solidFill>
            <a:schemeClr val="tx1"/>
          </a:solidFill>
          <a:latin typeface="+mn-lt"/>
          <a:ea typeface="+mn-ea"/>
          <a:cs typeface="+mn-cs"/>
        </a:defRPr>
      </a:lvl7pPr>
      <a:lvl8pPr marL="3311841" algn="l" defTabSz="946240" rtl="0" eaLnBrk="1" latinLnBrk="0" hangingPunct="1">
        <a:defRPr sz="1900" kern="1200">
          <a:solidFill>
            <a:schemeClr val="tx1"/>
          </a:solidFill>
          <a:latin typeface="+mn-lt"/>
          <a:ea typeface="+mn-ea"/>
          <a:cs typeface="+mn-cs"/>
        </a:defRPr>
      </a:lvl8pPr>
      <a:lvl9pPr marL="3784962" algn="l" defTabSz="94624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32272" y="864146"/>
            <a:ext cx="8425135" cy="1272138"/>
          </a:xfrm>
        </p:spPr>
        <p:txBody>
          <a:bodyPr>
            <a:normAutofit/>
          </a:bodyPr>
          <a:lstStyle/>
          <a:p>
            <a:r>
              <a:rPr lang="da-DK" b="1" dirty="0" smtClean="0"/>
              <a:t>SKEMATERAPI</a:t>
            </a:r>
            <a:endParaRPr lang="da-DK" b="1" dirty="0"/>
          </a:p>
        </p:txBody>
      </p:sp>
      <p:sp>
        <p:nvSpPr>
          <p:cNvPr id="3" name="Undertitel 2"/>
          <p:cNvSpPr>
            <a:spLocks noGrp="1"/>
          </p:cNvSpPr>
          <p:nvPr>
            <p:ph type="subTitle" idx="1"/>
          </p:nvPr>
        </p:nvSpPr>
        <p:spPr>
          <a:xfrm>
            <a:off x="1404223" y="3498282"/>
            <a:ext cx="6553042" cy="3198512"/>
          </a:xfrm>
        </p:spPr>
        <p:txBody>
          <a:bodyPr>
            <a:normAutofit/>
          </a:bodyPr>
          <a:lstStyle/>
          <a:p>
            <a:pPr algn="l"/>
            <a:endParaRPr lang="da-DK" dirty="0" smtClean="0"/>
          </a:p>
          <a:p>
            <a:pPr algn="l">
              <a:buFont typeface="Arial" pitchFamily="34" charset="0"/>
              <a:buChar char="•"/>
            </a:pPr>
            <a:r>
              <a:rPr lang="da-DK" sz="1800" dirty="0" smtClean="0"/>
              <a:t> </a:t>
            </a:r>
            <a:r>
              <a:rPr lang="da-DK" sz="2000" dirty="0" smtClean="0"/>
              <a:t>Grundlæggende principper og begreber</a:t>
            </a:r>
          </a:p>
          <a:p>
            <a:pPr algn="l">
              <a:buFont typeface="Arial" pitchFamily="34" charset="0"/>
              <a:buChar char="•"/>
            </a:pPr>
            <a:r>
              <a:rPr lang="da-DK" sz="2000" dirty="0" smtClean="0"/>
              <a:t> Vurderingsfasen</a:t>
            </a:r>
          </a:p>
          <a:p>
            <a:pPr algn="l">
              <a:buFont typeface="Arial" pitchFamily="34" charset="0"/>
              <a:buChar char="•"/>
            </a:pPr>
            <a:r>
              <a:rPr lang="da-DK" sz="2000" dirty="0" smtClean="0"/>
              <a:t> Forandringsfasen</a:t>
            </a:r>
          </a:p>
          <a:p>
            <a:pPr algn="l"/>
            <a:endParaRPr lang="da-DK" dirty="0" smtClean="0"/>
          </a:p>
          <a:p>
            <a:pPr algn="l"/>
            <a:endParaRPr lang="da-DK" dirty="0" smtClean="0"/>
          </a:p>
          <a:p>
            <a:pPr algn="l"/>
            <a:endParaRPr lang="da-DK" dirty="0" smtClean="0"/>
          </a:p>
          <a:p>
            <a:pPr algn="l"/>
            <a:endParaRPr lang="da-DK"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SKEMATA &amp; MISBRUG </a:t>
            </a:r>
            <a:endParaRPr lang="da-DK" dirty="0"/>
          </a:p>
        </p:txBody>
      </p:sp>
      <p:sp>
        <p:nvSpPr>
          <p:cNvPr id="3" name="Pladsholder til indhold 2"/>
          <p:cNvSpPr>
            <a:spLocks noGrp="1"/>
          </p:cNvSpPr>
          <p:nvPr>
            <p:ph idx="1"/>
          </p:nvPr>
        </p:nvSpPr>
        <p:spPr/>
        <p:txBody>
          <a:bodyPr>
            <a:normAutofit/>
          </a:bodyPr>
          <a:lstStyle/>
          <a:p>
            <a:r>
              <a:rPr lang="da-DK" sz="2000" dirty="0" smtClean="0"/>
              <a:t>Misbruget kan ses som en reaktion på skemaet. </a:t>
            </a:r>
            <a:endParaRPr lang="da-DK" sz="2000" dirty="0" smtClean="0">
              <a:sym typeface="Wingdings" pitchFamily="2" charset="2"/>
            </a:endParaRPr>
          </a:p>
          <a:p>
            <a:endParaRPr lang="da-DK" sz="2000" dirty="0" smtClean="0"/>
          </a:p>
          <a:p>
            <a:r>
              <a:rPr lang="da-DK" sz="2000" dirty="0" smtClean="0"/>
              <a:t>Misbruget vedligeholder og forstærker skemaet</a:t>
            </a:r>
          </a:p>
          <a:p>
            <a:pPr>
              <a:buNone/>
            </a:pPr>
            <a:endParaRPr lang="da-DK" sz="2000" dirty="0" smtClean="0"/>
          </a:p>
          <a:p>
            <a:r>
              <a:rPr lang="da-DK" sz="2000" dirty="0" smtClean="0"/>
              <a:t>Det er afgørende at arbejde med de mønstre, der ligger bag misbruget, men misbruget er også i sig selv et problem og vi </a:t>
            </a:r>
            <a:r>
              <a:rPr lang="da-DK" sz="2000" dirty="0" err="1" smtClean="0"/>
              <a:t>psykoedukerer</a:t>
            </a:r>
            <a:r>
              <a:rPr lang="da-DK" sz="2000" dirty="0" smtClean="0"/>
              <a:t> omkring afhængighed og arbejder også med fx tranghåndtering og eksponering på </a:t>
            </a:r>
            <a:r>
              <a:rPr lang="da-DK" sz="2000" dirty="0" err="1" smtClean="0"/>
              <a:t>Sydgården</a:t>
            </a:r>
            <a:r>
              <a:rPr lang="da-DK" sz="2000" dirty="0" smtClean="0"/>
              <a:t>. </a:t>
            </a:r>
          </a:p>
          <a:p>
            <a:endParaRPr lang="da-DK" sz="2000" dirty="0" smtClean="0"/>
          </a:p>
          <a:p>
            <a:pPr>
              <a:buNone/>
            </a:pPr>
            <a:endParaRPr lang="da-DK" sz="2000" dirty="0" smtClean="0"/>
          </a:p>
          <a:p>
            <a:endParaRPr lang="da-DK"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VURDERINGSFASEN</a:t>
            </a:r>
            <a:endParaRPr lang="da-DK" dirty="0"/>
          </a:p>
        </p:txBody>
      </p:sp>
      <p:sp>
        <p:nvSpPr>
          <p:cNvPr id="3" name="Pladsholder til indhold 2"/>
          <p:cNvSpPr>
            <a:spLocks noGrp="1"/>
          </p:cNvSpPr>
          <p:nvPr>
            <p:ph idx="1"/>
          </p:nvPr>
        </p:nvSpPr>
        <p:spPr>
          <a:noFill/>
        </p:spPr>
        <p:txBody>
          <a:bodyPr>
            <a:normAutofit fontScale="47500" lnSpcReduction="20000"/>
          </a:bodyPr>
          <a:lstStyle/>
          <a:p>
            <a:pPr marL="0" indent="-425450">
              <a:buNone/>
            </a:pPr>
            <a:r>
              <a:rPr lang="da-DK" dirty="0" smtClean="0"/>
              <a:t>Interviews omkring aktuel situation, misbrugsmønster, andre problemer de kommer med. </a:t>
            </a:r>
          </a:p>
          <a:p>
            <a:pPr marL="982663" indent="-425450">
              <a:buNone/>
            </a:pPr>
            <a:endParaRPr lang="da-DK" dirty="0" smtClean="0"/>
          </a:p>
          <a:p>
            <a:pPr>
              <a:buNone/>
            </a:pPr>
            <a:r>
              <a:rPr lang="da-DK" dirty="0" smtClean="0"/>
              <a:t>Spørgeskemabesvarelser og interviews/ samtale omkring besvarelserne (inden for de </a:t>
            </a:r>
          </a:p>
          <a:p>
            <a:pPr>
              <a:buNone/>
            </a:pPr>
            <a:r>
              <a:rPr lang="da-DK" dirty="0" smtClean="0"/>
              <a:t>	første fire uger): </a:t>
            </a:r>
          </a:p>
          <a:p>
            <a:pPr>
              <a:buNone/>
            </a:pPr>
            <a:r>
              <a:rPr lang="da-DK" dirty="0" smtClean="0"/>
              <a:t>YSQ (Spørgeskema om </a:t>
            </a:r>
            <a:r>
              <a:rPr lang="da-DK" dirty="0" err="1" smtClean="0"/>
              <a:t>skemata</a:t>
            </a:r>
            <a:r>
              <a:rPr lang="da-DK" dirty="0" smtClean="0"/>
              <a:t> - består af 232 udsagn, som kan bruges til at beskrive sig selv. Klienterne vurderer hvor godt udsagnene passer på dem)</a:t>
            </a:r>
          </a:p>
          <a:p>
            <a:pPr>
              <a:buNone/>
            </a:pPr>
            <a:r>
              <a:rPr lang="da-DK" dirty="0" smtClean="0"/>
              <a:t>YPI (Spørgeskema om forældrene – består af 72 udsagn som kan bruges til at beskrive dine forældre og deres adfærd. Klienten vurderer i hvor høj grad udsagnet er sandt, passer på deres mor/ far) </a:t>
            </a:r>
          </a:p>
          <a:p>
            <a:pPr>
              <a:buNone/>
            </a:pPr>
            <a:r>
              <a:rPr lang="da-DK" dirty="0" smtClean="0"/>
              <a:t>SMI (Spørgeskema om modi – består af 124 udsagn, som kan bruges til at beskrive sig selv. Klienterne vurderer hvor ofte de mener eller føler, at hvert udsagn forekommer)</a:t>
            </a:r>
          </a:p>
          <a:p>
            <a:pPr>
              <a:buNone/>
            </a:pPr>
            <a:r>
              <a:rPr lang="da-DK" dirty="0" smtClean="0"/>
              <a:t>MCMI-III test (</a:t>
            </a:r>
            <a:r>
              <a:rPr lang="da-DK" dirty="0" err="1" smtClean="0"/>
              <a:t>Millon</a:t>
            </a:r>
            <a:r>
              <a:rPr lang="da-DK" dirty="0" smtClean="0"/>
              <a:t> </a:t>
            </a:r>
            <a:r>
              <a:rPr lang="da-DK" dirty="0" err="1" smtClean="0"/>
              <a:t>Clinical</a:t>
            </a:r>
            <a:r>
              <a:rPr lang="da-DK" dirty="0" smtClean="0"/>
              <a:t> </a:t>
            </a:r>
            <a:r>
              <a:rPr lang="da-DK" dirty="0" err="1" smtClean="0"/>
              <a:t>Multiaxial</a:t>
            </a:r>
            <a:r>
              <a:rPr lang="da-DK" dirty="0" smtClean="0"/>
              <a:t> </a:t>
            </a:r>
            <a:r>
              <a:rPr lang="da-DK" dirty="0" err="1" smtClean="0"/>
              <a:t>Inventory</a:t>
            </a:r>
            <a:r>
              <a:rPr lang="da-DK" dirty="0" smtClean="0"/>
              <a:t> –III. Personlighedstest bestående af 175 udsagn, hvortil der skal svares rigtigt eller forkert).</a:t>
            </a:r>
          </a:p>
          <a:p>
            <a:pPr>
              <a:buNone/>
            </a:pPr>
            <a:endParaRPr lang="da-DK" dirty="0" smtClean="0"/>
          </a:p>
          <a:p>
            <a:pPr>
              <a:buNone/>
            </a:pPr>
            <a:r>
              <a:rPr lang="da-DK" dirty="0" err="1" smtClean="0"/>
              <a:t>Psykoedukation</a:t>
            </a:r>
            <a:r>
              <a:rPr lang="da-DK" dirty="0" smtClean="0"/>
              <a:t> omkring afhængighed, analyse af sammenhængen mellem misbrug, dysfunktionelle håndteringer, </a:t>
            </a:r>
            <a:r>
              <a:rPr lang="da-DK" dirty="0" err="1" smtClean="0"/>
              <a:t>skemata</a:t>
            </a:r>
            <a:r>
              <a:rPr lang="da-DK" dirty="0" smtClean="0"/>
              <a:t> og opvækst. </a:t>
            </a:r>
          </a:p>
          <a:p>
            <a:pPr>
              <a:buNone/>
            </a:pPr>
            <a:endParaRPr lang="da-DK" dirty="0" smtClean="0"/>
          </a:p>
          <a:p>
            <a:pPr>
              <a:buNone/>
            </a:pPr>
            <a:r>
              <a:rPr lang="da-DK" dirty="0" smtClean="0"/>
              <a:t>Opstilling af </a:t>
            </a:r>
            <a:r>
              <a:rPr lang="da-DK" dirty="0" err="1" smtClean="0"/>
              <a:t>behandlingsmål</a:t>
            </a:r>
            <a:r>
              <a:rPr lang="da-DK" dirty="0" smtClean="0"/>
              <a:t>.</a:t>
            </a:r>
          </a:p>
          <a:p>
            <a:pPr>
              <a:buNone/>
            </a:pPr>
            <a:endParaRPr lang="da-DK" dirty="0" smtClean="0"/>
          </a:p>
          <a:p>
            <a:pPr>
              <a:buNone/>
            </a:pPr>
            <a:r>
              <a:rPr lang="da-DK" dirty="0" err="1" smtClean="0"/>
              <a:t>Casebeskrivelse</a:t>
            </a:r>
            <a:endParaRPr lang="da-DK" dirty="0" smtClean="0"/>
          </a:p>
          <a:p>
            <a:pPr>
              <a:buNone/>
            </a:pPr>
            <a:endParaRPr lang="da-DK" dirty="0"/>
          </a:p>
          <a:p>
            <a:pPr>
              <a:buNone/>
            </a:pPr>
            <a:endParaRPr lang="da-DK" dirty="0" smtClean="0"/>
          </a:p>
          <a:p>
            <a:pPr marL="184023" indent="-42720">
              <a:buNone/>
            </a:pPr>
            <a:endParaRPr lang="da-D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8075" y="288370"/>
            <a:ext cx="8425339" cy="647784"/>
          </a:xfrm>
        </p:spPr>
        <p:txBody>
          <a:bodyPr>
            <a:normAutofit fontScale="90000"/>
          </a:bodyPr>
          <a:lstStyle/>
          <a:p>
            <a:r>
              <a:rPr lang="da-DK" dirty="0" smtClean="0"/>
              <a:t>6-KOLONNESKEMA</a:t>
            </a:r>
            <a:endParaRPr lang="da-DK" dirty="0"/>
          </a:p>
        </p:txBody>
      </p:sp>
      <p:graphicFrame>
        <p:nvGraphicFramePr>
          <p:cNvPr id="6" name="Pladsholder til indhold 5"/>
          <p:cNvGraphicFramePr>
            <a:graphicFrameLocks noGrp="1"/>
          </p:cNvGraphicFramePr>
          <p:nvPr>
            <p:ph idx="1"/>
          </p:nvPr>
        </p:nvGraphicFramePr>
        <p:xfrm>
          <a:off x="468313" y="1079500"/>
          <a:ext cx="8424864" cy="5142346"/>
        </p:xfrm>
        <a:graphic>
          <a:graphicData uri="http://schemas.openxmlformats.org/drawingml/2006/table">
            <a:tbl>
              <a:tblPr firstRow="1" bandRow="1">
                <a:tableStyleId>{FABFCF23-3B69-468F-B69F-88F6DE6A72F2}</a:tableStyleId>
              </a:tblPr>
              <a:tblGrid>
                <a:gridCol w="1404144"/>
                <a:gridCol w="1404144"/>
                <a:gridCol w="1404144"/>
                <a:gridCol w="1404144"/>
                <a:gridCol w="1404144"/>
                <a:gridCol w="1404144"/>
              </a:tblGrid>
              <a:tr h="603992">
                <a:tc>
                  <a:txBody>
                    <a:bodyPr/>
                    <a:lstStyle/>
                    <a:p>
                      <a:r>
                        <a:rPr lang="da-DK" sz="1800" dirty="0" smtClean="0">
                          <a:latin typeface="Arial" pitchFamily="34" charset="0"/>
                          <a:cs typeface="Arial" pitchFamily="34" charset="0"/>
                        </a:rPr>
                        <a:t>Indlæring</a:t>
                      </a:r>
                      <a:endParaRPr lang="da-DK" sz="1800" dirty="0">
                        <a:latin typeface="Arial" pitchFamily="34" charset="0"/>
                        <a:cs typeface="Arial" pitchFamily="34" charset="0"/>
                      </a:endParaRPr>
                    </a:p>
                  </a:txBody>
                  <a:tcPr/>
                </a:tc>
                <a:tc>
                  <a:txBody>
                    <a:bodyPr/>
                    <a:lstStyle/>
                    <a:p>
                      <a:r>
                        <a:rPr lang="da-DK" sz="1800" dirty="0" smtClean="0">
                          <a:latin typeface="Arial" pitchFamily="34" charset="0"/>
                          <a:cs typeface="Arial" pitchFamily="34" charset="0"/>
                        </a:rPr>
                        <a:t>Kritisk</a:t>
                      </a:r>
                      <a:r>
                        <a:rPr lang="da-DK" sz="1800" baseline="0" dirty="0" smtClean="0">
                          <a:latin typeface="Arial" pitchFamily="34" charset="0"/>
                          <a:cs typeface="Arial" pitchFamily="34" charset="0"/>
                        </a:rPr>
                        <a:t> situation</a:t>
                      </a:r>
                      <a:endParaRPr lang="da-DK" sz="1800" dirty="0">
                        <a:latin typeface="Arial" pitchFamily="34" charset="0"/>
                        <a:cs typeface="Arial" pitchFamily="34" charset="0"/>
                      </a:endParaRPr>
                    </a:p>
                  </a:txBody>
                  <a:tcPr/>
                </a:tc>
                <a:tc>
                  <a:txBody>
                    <a:bodyPr/>
                    <a:lstStyle/>
                    <a:p>
                      <a:r>
                        <a:rPr lang="da-DK" sz="1800" dirty="0" err="1" smtClean="0">
                          <a:latin typeface="Arial" pitchFamily="34" charset="0"/>
                          <a:cs typeface="Arial" pitchFamily="34" charset="0"/>
                        </a:rPr>
                        <a:t>Skemata</a:t>
                      </a:r>
                      <a:endParaRPr lang="da-DK" sz="1800" dirty="0">
                        <a:latin typeface="Arial" pitchFamily="34" charset="0"/>
                        <a:cs typeface="Arial" pitchFamily="34" charset="0"/>
                      </a:endParaRPr>
                    </a:p>
                  </a:txBody>
                  <a:tcPr/>
                </a:tc>
                <a:tc>
                  <a:txBody>
                    <a:bodyPr/>
                    <a:lstStyle/>
                    <a:p>
                      <a:r>
                        <a:rPr lang="da-DK" sz="1800" dirty="0" smtClean="0">
                          <a:latin typeface="Arial" pitchFamily="34" charset="0"/>
                          <a:cs typeface="Arial" pitchFamily="34" charset="0"/>
                        </a:rPr>
                        <a:t>Håndtering</a:t>
                      </a:r>
                      <a:endParaRPr lang="da-DK" sz="1800" dirty="0">
                        <a:latin typeface="Arial" pitchFamily="34" charset="0"/>
                        <a:cs typeface="Arial" pitchFamily="34" charset="0"/>
                      </a:endParaRPr>
                    </a:p>
                  </a:txBody>
                  <a:tcPr/>
                </a:tc>
                <a:tc>
                  <a:txBody>
                    <a:bodyPr/>
                    <a:lstStyle/>
                    <a:p>
                      <a:r>
                        <a:rPr lang="da-DK" sz="1800" dirty="0" smtClean="0">
                          <a:latin typeface="Arial" pitchFamily="34" charset="0"/>
                          <a:cs typeface="Arial" pitchFamily="34" charset="0"/>
                        </a:rPr>
                        <a:t>modus</a:t>
                      </a:r>
                      <a:endParaRPr lang="da-DK" sz="1800" dirty="0">
                        <a:latin typeface="Arial" pitchFamily="34" charset="0"/>
                        <a:cs typeface="Arial" pitchFamily="34" charset="0"/>
                      </a:endParaRPr>
                    </a:p>
                  </a:txBody>
                  <a:tcPr/>
                </a:tc>
                <a:tc>
                  <a:txBody>
                    <a:bodyPr/>
                    <a:lstStyle/>
                    <a:p>
                      <a:r>
                        <a:rPr lang="da-DK" sz="1800" dirty="0" smtClean="0">
                          <a:latin typeface="Arial" pitchFamily="34" charset="0"/>
                          <a:cs typeface="Arial" pitchFamily="34" charset="0"/>
                        </a:rPr>
                        <a:t>Typisk</a:t>
                      </a:r>
                      <a:r>
                        <a:rPr lang="da-DK" sz="1800" baseline="0" dirty="0" smtClean="0">
                          <a:latin typeface="Arial" pitchFamily="34" charset="0"/>
                          <a:cs typeface="Arial" pitchFamily="34" charset="0"/>
                        </a:rPr>
                        <a:t> problemadfærd</a:t>
                      </a:r>
                      <a:endParaRPr lang="da-DK" sz="1800" dirty="0" smtClean="0">
                        <a:latin typeface="Arial" pitchFamily="34" charset="0"/>
                        <a:cs typeface="Arial" pitchFamily="34" charset="0"/>
                      </a:endParaRPr>
                    </a:p>
                  </a:txBody>
                  <a:tcPr/>
                </a:tc>
              </a:tr>
              <a:tr h="4227946">
                <a:tc>
                  <a:txBody>
                    <a:bodyPr/>
                    <a:lstStyle/>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smtClean="0"/>
                    </a:p>
                    <a:p>
                      <a:endParaRPr lang="da-DK" sz="1100" dirty="0"/>
                    </a:p>
                  </a:txBody>
                  <a:tcPr/>
                </a:tc>
                <a:tc>
                  <a:txBody>
                    <a:bodyPr/>
                    <a:lstStyle/>
                    <a:p>
                      <a:endParaRPr lang="da-DK" sz="1100" dirty="0"/>
                    </a:p>
                  </a:txBody>
                  <a:tcPr/>
                </a:tc>
                <a:tc>
                  <a:txBody>
                    <a:bodyPr/>
                    <a:lstStyle/>
                    <a:p>
                      <a:endParaRPr lang="da-DK" sz="1100" dirty="0"/>
                    </a:p>
                  </a:txBody>
                  <a:tcPr/>
                </a:tc>
                <a:tc>
                  <a:txBody>
                    <a:bodyPr/>
                    <a:lstStyle/>
                    <a:p>
                      <a:endParaRPr lang="da-DK" sz="1100" dirty="0" smtClean="0"/>
                    </a:p>
                    <a:p>
                      <a:endParaRPr lang="da-DK" sz="1100" dirty="0"/>
                    </a:p>
                  </a:txBody>
                  <a:tcPr/>
                </a:tc>
                <a:tc>
                  <a:txBody>
                    <a:bodyPr/>
                    <a:lstStyle/>
                    <a:p>
                      <a:endParaRPr lang="da-DK" sz="1100" dirty="0"/>
                    </a:p>
                  </a:txBody>
                  <a:tcPr/>
                </a:tc>
                <a:tc>
                  <a:txBody>
                    <a:bodyPr/>
                    <a:lstStyle/>
                    <a:p>
                      <a:r>
                        <a:rPr lang="da-DK" sz="1100" baseline="0" dirty="0" smtClean="0"/>
                        <a:t> </a:t>
                      </a:r>
                      <a:endParaRPr lang="da-DK" sz="11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VISUALISERING I VURDERINGSFASEN</a:t>
            </a:r>
            <a:endParaRPr lang="da-DK" dirty="0"/>
          </a:p>
        </p:txBody>
      </p:sp>
      <p:sp>
        <p:nvSpPr>
          <p:cNvPr id="3" name="Pladsholder til indhold 2"/>
          <p:cNvSpPr>
            <a:spLocks noGrp="1"/>
          </p:cNvSpPr>
          <p:nvPr>
            <p:ph idx="1"/>
          </p:nvPr>
        </p:nvSpPr>
        <p:spPr>
          <a:noFill/>
        </p:spPr>
        <p:txBody>
          <a:bodyPr>
            <a:normAutofit lnSpcReduction="10000"/>
          </a:bodyPr>
          <a:lstStyle/>
          <a:p>
            <a:pPr marL="0" indent="-425450">
              <a:buNone/>
            </a:pPr>
            <a:r>
              <a:rPr lang="da-DK" sz="2000" dirty="0" smtClean="0"/>
              <a:t>Når der er opbygget en kognitiv, intellektuel forståelse af klientens </a:t>
            </a:r>
            <a:r>
              <a:rPr lang="da-DK" sz="2000" dirty="0" err="1" smtClean="0"/>
              <a:t>skemata</a:t>
            </a:r>
            <a:r>
              <a:rPr lang="da-DK" sz="2000" dirty="0" smtClean="0"/>
              <a:t> og håndteringsmåder er næste skridt at udløse klientens </a:t>
            </a:r>
            <a:r>
              <a:rPr lang="da-DK" sz="2000" dirty="0" err="1" smtClean="0"/>
              <a:t>skemata</a:t>
            </a:r>
            <a:r>
              <a:rPr lang="da-DK" sz="2000" dirty="0" smtClean="0"/>
              <a:t> under terapisessionen, så både terapeut og klient kan føle dem. </a:t>
            </a:r>
          </a:p>
          <a:p>
            <a:pPr marL="0" indent="-425450">
              <a:buNone/>
            </a:pPr>
            <a:endParaRPr lang="da-DK" sz="2000" dirty="0" smtClean="0"/>
          </a:p>
          <a:p>
            <a:pPr marL="0" indent="-425450">
              <a:buNone/>
            </a:pPr>
            <a:r>
              <a:rPr lang="da-DK" sz="2000" dirty="0" smtClean="0"/>
              <a:t>Visualisering – et  redskab til at identificere </a:t>
            </a:r>
            <a:r>
              <a:rPr lang="da-DK" sz="2000" dirty="0" err="1" smtClean="0"/>
              <a:t>skemata</a:t>
            </a:r>
            <a:r>
              <a:rPr lang="da-DK" sz="2000" dirty="0" smtClean="0"/>
              <a:t> med.</a:t>
            </a:r>
          </a:p>
          <a:p>
            <a:pPr marL="0" indent="-425450">
              <a:buNone/>
            </a:pPr>
            <a:endParaRPr lang="da-DK" sz="2000" dirty="0" smtClean="0"/>
          </a:p>
          <a:p>
            <a:pPr marL="0" indent="-425450">
              <a:buNone/>
            </a:pPr>
            <a:r>
              <a:rPr lang="da-DK" sz="2000" dirty="0" smtClean="0"/>
              <a:t>Målene for visualisering i vurderingsfasen er </a:t>
            </a:r>
          </a:p>
          <a:p>
            <a:pPr marL="0" indent="-425450"/>
            <a:r>
              <a:rPr lang="da-DK" sz="2000" dirty="0" smtClean="0"/>
              <a:t>At identificere klientens </a:t>
            </a:r>
            <a:r>
              <a:rPr lang="da-DK" sz="2000" dirty="0" err="1" smtClean="0"/>
              <a:t>skemata</a:t>
            </a:r>
            <a:endParaRPr lang="da-DK" sz="2000" dirty="0" smtClean="0"/>
          </a:p>
          <a:p>
            <a:pPr marL="0" indent="-425450"/>
            <a:r>
              <a:rPr lang="da-DK" sz="2000" dirty="0" smtClean="0"/>
              <a:t>At forstå oprindelsen i barndommen til </a:t>
            </a:r>
            <a:r>
              <a:rPr lang="da-DK" sz="2000" dirty="0" err="1" smtClean="0"/>
              <a:t>skemata</a:t>
            </a:r>
            <a:endParaRPr lang="da-DK" sz="2000" dirty="0" smtClean="0"/>
          </a:p>
          <a:p>
            <a:pPr marL="0" indent="-425450"/>
            <a:r>
              <a:rPr lang="da-DK" sz="2000" dirty="0" smtClean="0"/>
              <a:t>At forbinde </a:t>
            </a:r>
            <a:r>
              <a:rPr lang="da-DK" sz="2000" dirty="0" err="1" smtClean="0"/>
              <a:t>skemata</a:t>
            </a:r>
            <a:r>
              <a:rPr lang="da-DK" sz="2000" dirty="0" smtClean="0"/>
              <a:t> med de fremlagte problemer</a:t>
            </a:r>
          </a:p>
          <a:p>
            <a:pPr marL="0" indent="-425450"/>
            <a:r>
              <a:rPr lang="da-DK" sz="2000" dirty="0" smtClean="0"/>
              <a:t>At hjælpe klienten med at mærke de følelser, der er forbundet med </a:t>
            </a:r>
            <a:r>
              <a:rPr lang="da-DK" sz="2000" dirty="0" err="1" smtClean="0"/>
              <a:t>skemata</a:t>
            </a:r>
            <a:endParaRPr lang="da-DK" sz="2000" dirty="0" smtClean="0"/>
          </a:p>
          <a:p>
            <a:pPr marL="0" indent="-425450">
              <a:buFontTx/>
              <a:buChar char="-"/>
            </a:pPr>
            <a:endParaRPr lang="da-DK" sz="2000" dirty="0"/>
          </a:p>
          <a:p>
            <a:pPr marL="0" indent="-425450">
              <a:buNone/>
            </a:pPr>
            <a:r>
              <a:rPr lang="da-DK" sz="2000" dirty="0" smtClean="0"/>
              <a:t>Kort introduktion til visualisering i skematerapi - en lille øvelse i plenum.</a:t>
            </a:r>
          </a:p>
          <a:p>
            <a:pPr marL="982663" indent="-425450">
              <a:buFontTx/>
              <a:buChar char="-"/>
            </a:pPr>
            <a:endParaRPr lang="da-DK" sz="2000" dirty="0" smtClean="0"/>
          </a:p>
          <a:p>
            <a:pPr marL="982663" indent="-425450">
              <a:buFontTx/>
              <a:buChar char="-"/>
            </a:pPr>
            <a:endParaRPr lang="da-DK" sz="1200" dirty="0" smtClean="0"/>
          </a:p>
          <a:p>
            <a:pPr marL="982663" indent="-425450">
              <a:buNone/>
            </a:pPr>
            <a:endParaRPr lang="da-DK" dirty="0" smtClean="0"/>
          </a:p>
          <a:p>
            <a:pPr>
              <a:buNone/>
            </a:pPr>
            <a:endParaRPr lang="da-DK" dirty="0" smtClean="0"/>
          </a:p>
          <a:p>
            <a:pPr marL="184023" indent="-42720">
              <a:buNone/>
            </a:pPr>
            <a:endParaRPr lang="da-D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HUSKEKORT</a:t>
            </a:r>
            <a:endParaRPr lang="da-DK" dirty="0"/>
          </a:p>
        </p:txBody>
      </p:sp>
      <p:sp>
        <p:nvSpPr>
          <p:cNvPr id="3" name="Pladsholder til indhold 2"/>
          <p:cNvSpPr>
            <a:spLocks noGrp="1"/>
          </p:cNvSpPr>
          <p:nvPr>
            <p:ph idx="1"/>
          </p:nvPr>
        </p:nvSpPr>
        <p:spPr/>
        <p:txBody>
          <a:bodyPr>
            <a:normAutofit fontScale="25000" lnSpcReduction="20000"/>
          </a:bodyPr>
          <a:lstStyle/>
          <a:p>
            <a:r>
              <a:rPr lang="da-DK" b="1" dirty="0" smtClean="0"/>
              <a:t>Figur 3.1.</a:t>
            </a:r>
            <a:r>
              <a:rPr lang="da-DK" dirty="0" smtClean="0"/>
              <a:t> Huskekort til skematerapi</a:t>
            </a:r>
          </a:p>
          <a:p>
            <a:r>
              <a:rPr lang="da-DK" b="1" dirty="0" smtClean="0"/>
              <a:t>Erkendelse af den øjeblikkelige følelse</a:t>
            </a:r>
            <a:endParaRPr lang="da-DK" dirty="0" smtClean="0"/>
          </a:p>
          <a:p>
            <a:r>
              <a:rPr lang="da-DK" dirty="0" smtClean="0"/>
              <a:t>Lige nu føler jeg ____________________________________________________ fordi</a:t>
            </a:r>
          </a:p>
          <a:p>
            <a:r>
              <a:rPr lang="da-DK" dirty="0" smtClean="0"/>
              <a:t>                                               (følelser) </a:t>
            </a:r>
          </a:p>
          <a:p>
            <a:r>
              <a:rPr lang="da-DK" dirty="0" smtClean="0"/>
              <a:t>______________________________________________________________________</a:t>
            </a:r>
          </a:p>
          <a:p>
            <a:r>
              <a:rPr lang="da-DK" dirty="0" smtClean="0"/>
              <a:t>                                     (den udløsende situation)</a:t>
            </a:r>
          </a:p>
          <a:p>
            <a:endParaRPr lang="da-DK" b="1" dirty="0" smtClean="0"/>
          </a:p>
          <a:p>
            <a:r>
              <a:rPr lang="da-DK" b="1" dirty="0" smtClean="0"/>
              <a:t>Identifikation af skema(</a:t>
            </a:r>
            <a:r>
              <a:rPr lang="da-DK" b="1" dirty="0" err="1" smtClean="0"/>
              <a:t>ta</a:t>
            </a:r>
            <a:r>
              <a:rPr lang="da-DK" b="1" dirty="0" smtClean="0"/>
              <a:t>)</a:t>
            </a:r>
            <a:endParaRPr lang="da-DK" dirty="0" smtClean="0"/>
          </a:p>
          <a:p>
            <a:r>
              <a:rPr lang="da-DK" dirty="0" smtClean="0"/>
              <a:t>Imidlertid ved jeg, at det sandsynligvis er mit (mine) ___________________________</a:t>
            </a:r>
          </a:p>
          <a:p>
            <a:r>
              <a:rPr lang="da-DK" dirty="0" smtClean="0"/>
              <a:t>			    (relevante skema)</a:t>
            </a:r>
          </a:p>
          <a:p>
            <a:r>
              <a:rPr lang="da-DK" dirty="0" smtClean="0"/>
              <a:t>skema(</a:t>
            </a:r>
            <a:r>
              <a:rPr lang="da-DK" dirty="0" err="1" smtClean="0"/>
              <a:t>ta</a:t>
            </a:r>
            <a:r>
              <a:rPr lang="da-DK" dirty="0" smtClean="0"/>
              <a:t>), som jeg har lært på grund af ____________________________________</a:t>
            </a:r>
          </a:p>
          <a:p>
            <a:r>
              <a:rPr lang="da-DK" dirty="0" smtClean="0"/>
              <a:t>     </a:t>
            </a:r>
          </a:p>
          <a:p>
            <a:r>
              <a:rPr lang="da-DK" dirty="0" smtClean="0"/>
              <a:t>                                                                  (oprindelse)</a:t>
            </a:r>
          </a:p>
          <a:p>
            <a:r>
              <a:rPr lang="da-DK" dirty="0" smtClean="0"/>
              <a:t>_____________________________________________________________________</a:t>
            </a:r>
          </a:p>
          <a:p>
            <a:endParaRPr lang="da-DK" dirty="0" smtClean="0"/>
          </a:p>
          <a:p>
            <a:r>
              <a:rPr lang="da-DK" dirty="0" smtClean="0"/>
              <a:t>Disse </a:t>
            </a:r>
            <a:r>
              <a:rPr lang="da-DK" dirty="0" err="1" smtClean="0"/>
              <a:t>skemata</a:t>
            </a:r>
            <a:r>
              <a:rPr lang="da-DK" dirty="0" smtClean="0"/>
              <a:t> får mig til at overdrive den måde, hvorpå jeg ____________________</a:t>
            </a:r>
          </a:p>
          <a:p>
            <a:pPr>
              <a:buNone/>
            </a:pPr>
            <a:r>
              <a:rPr lang="da-DK" dirty="0" smtClean="0"/>
              <a:t>                                                                                     		  (skemaforstyrrelse)</a:t>
            </a:r>
          </a:p>
          <a:p>
            <a:pPr>
              <a:buNone/>
            </a:pPr>
            <a:endParaRPr lang="da-DK" dirty="0" smtClean="0"/>
          </a:p>
          <a:p>
            <a:r>
              <a:rPr lang="da-DK" dirty="0" smtClean="0"/>
              <a:t>_____________________________________________________________________</a:t>
            </a:r>
          </a:p>
          <a:p>
            <a:endParaRPr lang="da-DK" b="1" dirty="0" smtClean="0"/>
          </a:p>
          <a:p>
            <a:r>
              <a:rPr lang="da-DK" b="1" dirty="0" smtClean="0"/>
              <a:t>Realitetstestning</a:t>
            </a:r>
            <a:endParaRPr lang="da-DK" dirty="0" smtClean="0"/>
          </a:p>
          <a:p>
            <a:r>
              <a:rPr lang="da-DK" dirty="0" smtClean="0"/>
              <a:t>Selvom jeg tror at ______________________________________________________</a:t>
            </a:r>
          </a:p>
          <a:p>
            <a:r>
              <a:rPr lang="da-DK" dirty="0" smtClean="0"/>
              <a:t>                                                  (den negative tanke)</a:t>
            </a:r>
          </a:p>
          <a:p>
            <a:r>
              <a:rPr lang="da-DK" dirty="0" smtClean="0"/>
              <a:t>_____________________________________________________________________</a:t>
            </a:r>
          </a:p>
          <a:p>
            <a:endParaRPr lang="da-DK" dirty="0" smtClean="0"/>
          </a:p>
          <a:p>
            <a:r>
              <a:rPr lang="da-DK" dirty="0" smtClean="0"/>
              <a:t>er virkeligheden, at _____________________________________________________</a:t>
            </a:r>
          </a:p>
          <a:p>
            <a:r>
              <a:rPr lang="da-DK" dirty="0" smtClean="0"/>
              <a:t>			       (den sunde opfattelse)</a:t>
            </a:r>
          </a:p>
          <a:p>
            <a:r>
              <a:rPr lang="da-DK" dirty="0" smtClean="0"/>
              <a:t>_____________________________________________________________________</a:t>
            </a:r>
          </a:p>
          <a:p>
            <a:r>
              <a:rPr lang="da-DK" dirty="0" smtClean="0"/>
              <a:t>Beviser fra mit liv, som understøtter den sunde opfattelse: _____________________</a:t>
            </a:r>
          </a:p>
          <a:p>
            <a:r>
              <a:rPr lang="da-DK" dirty="0" smtClean="0"/>
              <a:t>			(specifikke eksempler)</a:t>
            </a:r>
          </a:p>
          <a:p>
            <a:r>
              <a:rPr lang="da-DK" dirty="0" smtClean="0"/>
              <a:t>_____________________________________________________________________</a:t>
            </a:r>
          </a:p>
          <a:p>
            <a:endParaRPr lang="da-DK" b="1" dirty="0" smtClean="0"/>
          </a:p>
          <a:p>
            <a:r>
              <a:rPr lang="da-DK" b="1" dirty="0" smtClean="0"/>
              <a:t>Instruktioner om adfærd</a:t>
            </a:r>
            <a:endParaRPr lang="da-DK" dirty="0" smtClean="0"/>
          </a:p>
          <a:p>
            <a:r>
              <a:rPr lang="da-DK" dirty="0" smtClean="0"/>
              <a:t>Selvom jeg har lyst til at _________________________________________________</a:t>
            </a:r>
          </a:p>
          <a:p>
            <a:r>
              <a:rPr lang="da-DK" dirty="0" smtClean="0"/>
              <a:t>                                                              (negativ adfærd)</a:t>
            </a:r>
          </a:p>
          <a:p>
            <a:r>
              <a:rPr lang="da-DK" dirty="0" smtClean="0"/>
              <a:t>kan jeg i stedet ________________________________________________________</a:t>
            </a:r>
          </a:p>
          <a:p>
            <a:r>
              <a:rPr lang="da-DK" dirty="0" smtClean="0"/>
              <a:t>			       (alternativ sund adfærd)</a:t>
            </a:r>
          </a:p>
          <a:p>
            <a:r>
              <a:rPr lang="en-US" dirty="0" smtClean="0"/>
              <a:t> </a:t>
            </a:r>
            <a:endParaRPr lang="da-DK" dirty="0" smtClean="0"/>
          </a:p>
          <a:p>
            <a:endParaRPr lang="da-DK" dirty="0" smtClean="0"/>
          </a:p>
          <a:p>
            <a:endParaRPr lang="da-DK" dirty="0" smtClean="0"/>
          </a:p>
          <a:p>
            <a:endParaRPr lang="da-DK" dirty="0" smtClean="0"/>
          </a:p>
          <a:p>
            <a:endParaRPr lang="da-DK" dirty="0" smtClean="0"/>
          </a:p>
          <a:p>
            <a:endParaRPr lang="da-DK" dirty="0" smtClean="0"/>
          </a:p>
          <a:p>
            <a:pPr>
              <a:buNone/>
            </a:pPr>
            <a:endParaRPr lang="da-DK"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FORANDRINGSFASEN</a:t>
            </a:r>
            <a:endParaRPr lang="da-DK" dirty="0"/>
          </a:p>
        </p:txBody>
      </p:sp>
      <p:sp>
        <p:nvSpPr>
          <p:cNvPr id="3" name="Pladsholder til indhold 2"/>
          <p:cNvSpPr>
            <a:spLocks noGrp="1"/>
          </p:cNvSpPr>
          <p:nvPr>
            <p:ph idx="1"/>
          </p:nvPr>
        </p:nvSpPr>
        <p:spPr/>
        <p:txBody>
          <a:bodyPr>
            <a:normAutofit fontScale="25000" lnSpcReduction="20000"/>
          </a:bodyPr>
          <a:lstStyle/>
          <a:p>
            <a:pPr>
              <a:buNone/>
            </a:pPr>
            <a:r>
              <a:rPr lang="da-DK" sz="5600" dirty="0" smtClean="0"/>
              <a:t>Det kognitive arbejde</a:t>
            </a:r>
          </a:p>
          <a:p>
            <a:pPr lvl="1">
              <a:buFont typeface="Arial" pitchFamily="34" charset="0"/>
              <a:buChar char="•"/>
            </a:pPr>
            <a:r>
              <a:rPr lang="da-DK" sz="5600" dirty="0" smtClean="0"/>
              <a:t>Afprøvning af skemaets gyldighed.</a:t>
            </a:r>
          </a:p>
          <a:p>
            <a:pPr lvl="1">
              <a:buFont typeface="Arial" pitchFamily="34" charset="0"/>
              <a:buChar char="•"/>
            </a:pPr>
            <a:r>
              <a:rPr lang="da-DK" sz="5600" dirty="0" smtClean="0"/>
              <a:t>Nytolkning af de beviser, der understøtter skemaet.</a:t>
            </a:r>
          </a:p>
          <a:p>
            <a:pPr lvl="1">
              <a:buFont typeface="Arial" pitchFamily="34" charset="0"/>
              <a:buChar char="•"/>
            </a:pPr>
            <a:r>
              <a:rPr lang="da-DK" sz="5600" dirty="0" smtClean="0"/>
              <a:t>Evaluering af fordele og ulemper ved klientens håndteringsmåde.</a:t>
            </a:r>
          </a:p>
          <a:p>
            <a:pPr lvl="1">
              <a:buFont typeface="Arial" pitchFamily="34" charset="0"/>
              <a:buChar char="•"/>
            </a:pPr>
            <a:r>
              <a:rPr lang="da-DK" sz="5600" dirty="0" smtClean="0"/>
              <a:t>Dialog mellem ”skemasiden”/ ”misbrugssiden” og ”den sunde side”.</a:t>
            </a:r>
          </a:p>
          <a:p>
            <a:pPr lvl="1">
              <a:buFont typeface="Arial" pitchFamily="34" charset="0"/>
              <a:buChar char="•"/>
            </a:pPr>
            <a:r>
              <a:rPr lang="da-DK" sz="5600" dirty="0" smtClean="0"/>
              <a:t>Udarbejdelse af skemahuskekort.</a:t>
            </a:r>
          </a:p>
          <a:p>
            <a:pPr lvl="1">
              <a:buFont typeface="Arial" pitchFamily="34" charset="0"/>
              <a:buChar char="•"/>
            </a:pPr>
            <a:r>
              <a:rPr lang="da-DK" sz="5600" dirty="0" smtClean="0"/>
              <a:t>Udfyldning af skemadagbog.</a:t>
            </a:r>
          </a:p>
          <a:p>
            <a:pPr lvl="1">
              <a:buNone/>
            </a:pPr>
            <a:endParaRPr lang="da-DK" sz="5600" dirty="0" smtClean="0"/>
          </a:p>
          <a:p>
            <a:pPr marL="0" lvl="1">
              <a:buNone/>
            </a:pPr>
            <a:r>
              <a:rPr lang="da-DK" sz="5600" dirty="0" smtClean="0"/>
              <a:t>Oplevelsesorienterede øvelser</a:t>
            </a:r>
          </a:p>
          <a:p>
            <a:pPr lvl="1">
              <a:buFont typeface="Arial" pitchFamily="34" charset="0"/>
              <a:buChar char="•"/>
            </a:pPr>
            <a:r>
              <a:rPr lang="da-DK" sz="5600" dirty="0" smtClean="0"/>
              <a:t>Bearbejdning af skjold.</a:t>
            </a:r>
          </a:p>
          <a:p>
            <a:pPr lvl="1">
              <a:buFont typeface="Arial" pitchFamily="34" charset="0"/>
              <a:buChar char="•"/>
            </a:pPr>
            <a:r>
              <a:rPr lang="da-DK" sz="5600" dirty="0" smtClean="0"/>
              <a:t>Dialog mellem modi (på tavlen/ papir, visualiseret/ stolearbejde).</a:t>
            </a:r>
          </a:p>
          <a:p>
            <a:pPr lvl="1">
              <a:buFont typeface="Arial" pitchFamily="34" charset="0"/>
              <a:buChar char="•"/>
            </a:pPr>
            <a:r>
              <a:rPr lang="da-DK" sz="5600" dirty="0" smtClean="0"/>
              <a:t>Begrænset forældrekompensation.</a:t>
            </a:r>
          </a:p>
          <a:p>
            <a:pPr>
              <a:buNone/>
            </a:pPr>
            <a:endParaRPr lang="da-DK" sz="5600" dirty="0" smtClean="0"/>
          </a:p>
          <a:p>
            <a:pPr>
              <a:buNone/>
            </a:pPr>
            <a:r>
              <a:rPr lang="da-DK" sz="5600" dirty="0" smtClean="0"/>
              <a:t>Træning i adfærdsændringer </a:t>
            </a:r>
          </a:p>
          <a:p>
            <a:pPr lvl="1">
              <a:buFont typeface="Arial" pitchFamily="34" charset="0"/>
              <a:buChar char="•"/>
            </a:pPr>
            <a:r>
              <a:rPr lang="da-DK" sz="5600" dirty="0" smtClean="0"/>
              <a:t>Indøvelse af ny adfærd gennem rollespil, visualisering/forestilling.</a:t>
            </a:r>
          </a:p>
          <a:p>
            <a:pPr lvl="1">
              <a:buFont typeface="Arial" pitchFamily="34" charset="0"/>
              <a:buChar char="•"/>
            </a:pPr>
            <a:r>
              <a:rPr lang="da-DK" sz="5600" dirty="0" smtClean="0"/>
              <a:t>små øvelser i gruppen.</a:t>
            </a:r>
          </a:p>
          <a:p>
            <a:pPr lvl="1">
              <a:buFont typeface="Arial" pitchFamily="34" charset="0"/>
              <a:buChar char="•"/>
            </a:pPr>
            <a:r>
              <a:rPr lang="da-DK" sz="5600" dirty="0" smtClean="0"/>
              <a:t>planlægning af øvelser, træning udenfor gruppen/ adfærdseksperimenter. </a:t>
            </a:r>
          </a:p>
          <a:p>
            <a:endParaRPr lang="da-DK" sz="5600" dirty="0" smtClean="0"/>
          </a:p>
          <a:p>
            <a:pPr>
              <a:buNone/>
            </a:pPr>
            <a:r>
              <a:rPr lang="da-DK" sz="5600" dirty="0" smtClean="0"/>
              <a:t>Terapeut- klient relationen</a:t>
            </a:r>
          </a:p>
          <a:p>
            <a:pPr lvl="1">
              <a:buFont typeface="Arial" pitchFamily="34" charset="0"/>
              <a:buChar char="•"/>
            </a:pPr>
            <a:r>
              <a:rPr lang="da-DK" sz="5600" dirty="0" smtClean="0"/>
              <a:t>Tjener delvist som modvægt til klientens </a:t>
            </a:r>
            <a:r>
              <a:rPr lang="da-DK" sz="5600" dirty="0" err="1" smtClean="0"/>
              <a:t>skemata</a:t>
            </a:r>
            <a:r>
              <a:rPr lang="da-DK" sz="5600" dirty="0" smtClean="0"/>
              <a:t>. Klienten internaliserer terapeuten som en ”sund voksen”, som går imod de utilpassede </a:t>
            </a:r>
            <a:r>
              <a:rPr lang="da-DK" sz="5600" dirty="0" err="1" smtClean="0"/>
              <a:t>skemata</a:t>
            </a:r>
            <a:r>
              <a:rPr lang="da-DK" sz="5600" dirty="0" smtClean="0"/>
              <a:t> og stræber efter et følelsesmæssigt tilfredsstillende liv. </a:t>
            </a:r>
          </a:p>
          <a:p>
            <a:pPr>
              <a:buNone/>
            </a:pPr>
            <a:endParaRPr lang="da-DK" dirty="0" smtClean="0"/>
          </a:p>
          <a:p>
            <a:endParaRPr lang="da-DK" dirty="0" smtClean="0"/>
          </a:p>
          <a:p>
            <a:pPr>
              <a:buNone/>
            </a:pPr>
            <a:endParaRPr lang="da-DK"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BEARBEJDNING AF SKJOLD</a:t>
            </a:r>
            <a:endParaRPr lang="da-DK" dirty="0"/>
          </a:p>
        </p:txBody>
      </p:sp>
      <p:sp>
        <p:nvSpPr>
          <p:cNvPr id="3" name="Pladsholder til indhold 2"/>
          <p:cNvSpPr>
            <a:spLocks noGrp="1"/>
          </p:cNvSpPr>
          <p:nvPr>
            <p:ph idx="1"/>
          </p:nvPr>
        </p:nvSpPr>
        <p:spPr/>
        <p:txBody>
          <a:bodyPr>
            <a:normAutofit fontScale="85000" lnSpcReduction="20000"/>
          </a:bodyPr>
          <a:lstStyle/>
          <a:p>
            <a:r>
              <a:rPr lang="da-DK" sz="2400" dirty="0" smtClean="0"/>
              <a:t>Bearbejdning af skjoldet er nødvendigt for at kunne arbejde med de centrale </a:t>
            </a:r>
            <a:r>
              <a:rPr lang="da-DK" sz="2400" dirty="0" err="1" smtClean="0"/>
              <a:t>skemata</a:t>
            </a:r>
            <a:r>
              <a:rPr lang="da-DK" sz="2400" dirty="0" smtClean="0"/>
              <a:t>.</a:t>
            </a:r>
          </a:p>
          <a:p>
            <a:pPr>
              <a:buNone/>
            </a:pPr>
            <a:endParaRPr lang="da-DK" sz="2400" dirty="0" smtClean="0"/>
          </a:p>
          <a:p>
            <a:r>
              <a:rPr lang="da-DK" sz="2400" dirty="0" smtClean="0"/>
              <a:t>Dialog mellem skjold og sund voksen (den side af klienten som vil undgå kontakt med det smertelige, besvær og den side, som ønsker at få hjælp til at håndtere det smertelige).</a:t>
            </a:r>
          </a:p>
          <a:p>
            <a:endParaRPr lang="da-DK" sz="2400" dirty="0" smtClean="0"/>
          </a:p>
          <a:p>
            <a:r>
              <a:rPr lang="da-DK" sz="2400" dirty="0" smtClean="0"/>
              <a:t>Målet med dialogen er, at skjoldet træder til side, og klienten får kontakt til sin sårbare barnemodus indeholdende de centrale </a:t>
            </a:r>
            <a:r>
              <a:rPr lang="da-DK" sz="2400" dirty="0" err="1" smtClean="0"/>
              <a:t>skemata</a:t>
            </a:r>
            <a:r>
              <a:rPr lang="da-DK" sz="2400" dirty="0" smtClean="0"/>
              <a:t> samt at den sunde voksne styrkes i at bevare styringen og får større indflydelse.</a:t>
            </a:r>
          </a:p>
          <a:p>
            <a:endParaRPr lang="da-DK" sz="2400" dirty="0" smtClean="0"/>
          </a:p>
          <a:p>
            <a:r>
              <a:rPr lang="da-DK" sz="2400" dirty="0" smtClean="0"/>
              <a:t>I begyndelsen kan terapeuten være/rollespille klientens sunde voksne modus. Senere kan klienten selv overtage denne rolle med terapeuten som coach. </a:t>
            </a:r>
          </a:p>
          <a:p>
            <a:endParaRPr lang="da-DK" sz="2400" dirty="0" smtClean="0"/>
          </a:p>
          <a:p>
            <a:pPr>
              <a:buNone/>
            </a:pPr>
            <a:r>
              <a:rPr lang="da-DK" sz="2400" dirty="0" smtClean="0"/>
              <a:t>	</a:t>
            </a:r>
            <a:endParaRPr lang="da-DK"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DIALOG MELLEM MODI</a:t>
            </a:r>
            <a:endParaRPr lang="da-DK" dirty="0"/>
          </a:p>
        </p:txBody>
      </p:sp>
      <p:sp>
        <p:nvSpPr>
          <p:cNvPr id="3" name="Pladsholder til indhold 2"/>
          <p:cNvSpPr>
            <a:spLocks noGrp="1"/>
          </p:cNvSpPr>
          <p:nvPr>
            <p:ph idx="1"/>
          </p:nvPr>
        </p:nvSpPr>
        <p:spPr/>
        <p:txBody>
          <a:bodyPr>
            <a:normAutofit fontScale="55000" lnSpcReduction="20000"/>
          </a:bodyPr>
          <a:lstStyle/>
          <a:p>
            <a:r>
              <a:rPr lang="da-DK" b="1" dirty="0" smtClean="0"/>
              <a:t>Dialog mellem modi. </a:t>
            </a:r>
            <a:r>
              <a:rPr lang="da-DK" dirty="0" smtClean="0"/>
              <a:t>Ofte mellem den integrerede dysfunktionelle forælder og det sårbare barn og den sunde voksne. </a:t>
            </a:r>
          </a:p>
          <a:p>
            <a:r>
              <a:rPr lang="da-DK" b="1" dirty="0" smtClean="0"/>
              <a:t>Stolearbejde</a:t>
            </a:r>
            <a:r>
              <a:rPr lang="da-DK" dirty="0" smtClean="0"/>
              <a:t> består i at man placerer to dele indeni (modi) på hver sin stol og får en dialog i gang. I begyndelsen kan terapeuten være klientens sunde voksne modus. Senere kan klienten selv overtage denne rolle med terapeuten som coach. Målet er at den sunde voksne styrkes i at bevare styringen, at man får større indflydelse på sit liv. </a:t>
            </a:r>
          </a:p>
          <a:p>
            <a:r>
              <a:rPr lang="da-DK" b="1" dirty="0" smtClean="0"/>
              <a:t>Dialog på papir eller tavle. </a:t>
            </a:r>
            <a:r>
              <a:rPr lang="da-DK" dirty="0" smtClean="0"/>
              <a:t>Dialogen kan også laves ved at nedskrive den på tavlen eller noget papir. At se det på skrift tydeliggør fx hvor forkert det var at en given klient blev straffet som barn.</a:t>
            </a:r>
          </a:p>
          <a:p>
            <a:r>
              <a:rPr lang="da-DK" b="1" dirty="0" smtClean="0"/>
              <a:t>Hvis skjoldet kommer på banen. </a:t>
            </a:r>
            <a:r>
              <a:rPr lang="da-DK" dirty="0" smtClean="0"/>
              <a:t>Hvis klienten undervejs i arbejdet bliver tom </a:t>
            </a:r>
            <a:r>
              <a:rPr lang="da-DK" dirty="0" smtClean="0">
                <a:sym typeface="Wingdings" pitchFamily="2" charset="2"/>
              </a:rPr>
              <a:t> så er det skjoldet er er kommet på banen og der må et stykke arbejde til for at overbevise skjoldet om at træde til side så den lille sårbare side kan få noget af det denne har brug for. </a:t>
            </a:r>
            <a:r>
              <a:rPr lang="da-DK" dirty="0" smtClean="0"/>
              <a:t> </a:t>
            </a:r>
          </a:p>
          <a:p>
            <a:r>
              <a:rPr lang="da-DK" b="1" dirty="0" smtClean="0"/>
              <a:t>Målet med dialogen med de dysfunktionelle modi </a:t>
            </a:r>
            <a:r>
              <a:rPr lang="da-DK" dirty="0" smtClean="0"/>
              <a:t>er, at klienten stærkt og offensivt går imod den eksempelvis straffende mor/ far. At </a:t>
            </a:r>
            <a:r>
              <a:rPr lang="da-DK" dirty="0" err="1" smtClean="0"/>
              <a:t>eksternalisere</a:t>
            </a:r>
            <a:r>
              <a:rPr lang="da-DK" dirty="0" smtClean="0"/>
              <a:t> og se det straffende, som noget tillært der kan gås imod, ændres er en fordel. I begyndelsen kan terapeuten bryde ind som sund voksen og derefter lade klienten skifte til sund voksen og gå stærkt og offensivt imod mor, far.</a:t>
            </a:r>
          </a:p>
          <a:p>
            <a:endParaRPr lang="da-DK"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OPGAVER OMKRING HØJRISIKOSITUATIONER/ TILBAGEFALD</a:t>
            </a:r>
            <a:endParaRPr lang="da-DK" dirty="0"/>
          </a:p>
        </p:txBody>
      </p:sp>
      <p:sp>
        <p:nvSpPr>
          <p:cNvPr id="3" name="Pladsholder til indhold 2"/>
          <p:cNvSpPr>
            <a:spLocks noGrp="1"/>
          </p:cNvSpPr>
          <p:nvPr>
            <p:ph idx="1"/>
          </p:nvPr>
        </p:nvSpPr>
        <p:spPr/>
        <p:txBody>
          <a:bodyPr>
            <a:normAutofit/>
          </a:bodyPr>
          <a:lstStyle/>
          <a:p>
            <a:pPr>
              <a:buNone/>
            </a:pPr>
            <a:endParaRPr lang="da-DK" sz="2200" dirty="0" smtClean="0"/>
          </a:p>
          <a:p>
            <a:pPr>
              <a:buNone/>
            </a:pPr>
            <a:endParaRPr lang="da-DK" sz="2200" dirty="0" smtClean="0"/>
          </a:p>
          <a:p>
            <a:pPr>
              <a:buNone/>
            </a:pPr>
            <a:r>
              <a:rPr lang="da-DK" sz="2200" dirty="0" smtClean="0"/>
              <a:t>Opgaver med identificering af modi under tilbagefaldsprocessen. </a:t>
            </a:r>
          </a:p>
          <a:p>
            <a:pPr>
              <a:buNone/>
            </a:pPr>
            <a:endParaRPr lang="da-DK" sz="2200" dirty="0" smtClean="0"/>
          </a:p>
          <a:p>
            <a:pPr>
              <a:buNone/>
            </a:pPr>
            <a:r>
              <a:rPr lang="da-DK" sz="2200" dirty="0" smtClean="0"/>
              <a:t>Opgaver med misbrug som </a:t>
            </a:r>
            <a:r>
              <a:rPr lang="da-DK" sz="2200" dirty="0" err="1" smtClean="0"/>
              <a:t>skemavedligeholdende</a:t>
            </a:r>
            <a:r>
              <a:rPr lang="da-DK" sz="2200" dirty="0" smtClean="0"/>
              <a:t> adfærd.</a:t>
            </a:r>
          </a:p>
          <a:p>
            <a:pPr>
              <a:buNone/>
            </a:pPr>
            <a:endParaRPr lang="da-DK" sz="2200" dirty="0" smtClean="0"/>
          </a:p>
          <a:p>
            <a:pPr>
              <a:buNone/>
            </a:pPr>
            <a:r>
              <a:rPr lang="da-DK" sz="2200" dirty="0" smtClean="0"/>
              <a:t>Opgaver omkring konkrete </a:t>
            </a:r>
            <a:r>
              <a:rPr lang="da-DK" sz="2200" dirty="0" err="1" smtClean="0"/>
              <a:t>højrisikosituationer</a:t>
            </a:r>
            <a:r>
              <a:rPr lang="da-DK" sz="2200" dirty="0" smtClean="0"/>
              <a:t>, analyse af disse.</a:t>
            </a:r>
          </a:p>
          <a:p>
            <a:pPr>
              <a:buNone/>
            </a:pPr>
            <a:endParaRPr lang="da-DK" sz="2200" dirty="0" smtClean="0"/>
          </a:p>
          <a:p>
            <a:pPr>
              <a:buNone/>
            </a:pPr>
            <a:r>
              <a:rPr lang="da-DK" sz="2200" dirty="0" smtClean="0"/>
              <a:t>Kontrahering for </a:t>
            </a:r>
            <a:r>
              <a:rPr lang="da-DK" sz="2000" dirty="0" smtClean="0"/>
              <a:t>ugen og evaluering af ugen</a:t>
            </a:r>
          </a:p>
          <a:p>
            <a:pPr>
              <a:buNone/>
            </a:pPr>
            <a:endParaRPr lang="da-DK" sz="3600" dirty="0" smtClean="0"/>
          </a:p>
          <a:p>
            <a:pPr>
              <a:buNone/>
            </a:pPr>
            <a:endParaRPr lang="da-DK"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AFGRÆNSET FORÆLDREKOMPENSATION</a:t>
            </a:r>
            <a:endParaRPr lang="da-DK" dirty="0"/>
          </a:p>
        </p:txBody>
      </p:sp>
      <p:sp>
        <p:nvSpPr>
          <p:cNvPr id="3" name="Pladsholder til indhold 2"/>
          <p:cNvSpPr>
            <a:spLocks noGrp="1"/>
          </p:cNvSpPr>
          <p:nvPr>
            <p:ph idx="1"/>
          </p:nvPr>
        </p:nvSpPr>
        <p:spPr/>
        <p:txBody>
          <a:bodyPr>
            <a:normAutofit/>
          </a:bodyPr>
          <a:lstStyle/>
          <a:p>
            <a:endParaRPr lang="da-DK" sz="2200" dirty="0" smtClean="0"/>
          </a:p>
          <a:p>
            <a:r>
              <a:rPr lang="da-DK" sz="2000" dirty="0" smtClean="0"/>
              <a:t>Terapeuten giver klienten varm, sund og afgrænset forældrekompensation direkte både i og uden for terapisessionen. </a:t>
            </a:r>
          </a:p>
          <a:p>
            <a:pPr>
              <a:buNone/>
            </a:pPr>
            <a:endParaRPr lang="da-DK" sz="2000" dirty="0" smtClean="0"/>
          </a:p>
          <a:p>
            <a:r>
              <a:rPr lang="da-DK" sz="2000" dirty="0" smtClean="0"/>
              <a:t>Validerer, er autentisk, empatisk</a:t>
            </a:r>
          </a:p>
          <a:p>
            <a:pPr>
              <a:buNone/>
            </a:pPr>
            <a:endParaRPr lang="da-DK" sz="2000" dirty="0" smtClean="0"/>
          </a:p>
          <a:p>
            <a:r>
              <a:rPr lang="da-DK" sz="2000" dirty="0" smtClean="0"/>
              <a:t>Med udgangspunkt i den enkelte klients skemata tager terapeuten stilling til karakteren af forældrekompensationen. </a:t>
            </a:r>
          </a:p>
          <a:p>
            <a:pPr>
              <a:buNone/>
            </a:pPr>
            <a:endParaRPr lang="da-DK" sz="2000" dirty="0" smtClean="0"/>
          </a:p>
          <a:p>
            <a:r>
              <a:rPr lang="da-DK" sz="2000" dirty="0" smtClean="0"/>
              <a:t>Den gode terapeutrelation, at være sund voksen går på tværs af terapiretninger. I døgnregi øges muligheden for afgrænset forældrekompensation.</a:t>
            </a:r>
          </a:p>
          <a:p>
            <a:endParaRPr lang="da-DK" sz="2000" dirty="0" smtClean="0"/>
          </a:p>
          <a:p>
            <a:endParaRPr lang="da-DK" dirty="0" smtClean="0"/>
          </a:p>
          <a:p>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SKEMATERAPI </a:t>
            </a:r>
            <a:endParaRPr lang="da-DK" dirty="0"/>
          </a:p>
        </p:txBody>
      </p:sp>
      <p:sp>
        <p:nvSpPr>
          <p:cNvPr id="3" name="Pladsholder til indhold 2"/>
          <p:cNvSpPr>
            <a:spLocks noGrp="1"/>
          </p:cNvSpPr>
          <p:nvPr>
            <p:ph idx="1"/>
          </p:nvPr>
        </p:nvSpPr>
        <p:spPr/>
        <p:txBody>
          <a:bodyPr>
            <a:normAutofit/>
          </a:bodyPr>
          <a:lstStyle/>
          <a:p>
            <a:pPr>
              <a:buNone/>
            </a:pPr>
            <a:r>
              <a:rPr lang="da-DK" sz="1400" dirty="0" smtClean="0"/>
              <a:t>En integrerende psykoterapi velegnet til personer med personlighedsforstyrrelser og dysfunktionelle livsmønstre, herunder </a:t>
            </a:r>
            <a:r>
              <a:rPr lang="da-DK" sz="1400" dirty="0" err="1" smtClean="0"/>
              <a:t>Sydgårdens</a:t>
            </a:r>
            <a:r>
              <a:rPr lang="da-DK" sz="1400" dirty="0" smtClean="0"/>
              <a:t> målgruppe. </a:t>
            </a:r>
          </a:p>
          <a:p>
            <a:pPr>
              <a:buNone/>
            </a:pPr>
            <a:endParaRPr lang="da-DK" sz="1400" dirty="0" smtClean="0"/>
          </a:p>
          <a:p>
            <a:pPr>
              <a:buNone/>
            </a:pPr>
            <a:r>
              <a:rPr lang="da-DK" sz="1400" dirty="0" smtClean="0"/>
              <a:t>Kombinerer elementer fra kognitiv adfærdsterapi, tilknytningsteorien, gestaltterapi, </a:t>
            </a:r>
            <a:r>
              <a:rPr lang="da-DK" sz="1400" dirty="0" err="1" smtClean="0"/>
              <a:t>psykodynamisk</a:t>
            </a:r>
            <a:r>
              <a:rPr lang="da-DK" sz="1400" dirty="0" smtClean="0"/>
              <a:t> terapi </a:t>
            </a:r>
          </a:p>
          <a:p>
            <a:pPr>
              <a:buNone/>
            </a:pPr>
            <a:endParaRPr lang="da-DK" sz="1400" dirty="0" smtClean="0"/>
          </a:p>
          <a:p>
            <a:pPr>
              <a:buNone/>
            </a:pPr>
            <a:r>
              <a:rPr lang="da-DK" sz="1400" dirty="0" smtClean="0"/>
              <a:t>Udviklet af Professor </a:t>
            </a:r>
            <a:r>
              <a:rPr lang="da-DK" sz="1400" dirty="0" err="1" smtClean="0"/>
              <a:t>Jeffrey</a:t>
            </a:r>
            <a:r>
              <a:rPr lang="da-DK" sz="1400" dirty="0" smtClean="0"/>
              <a:t> Young</a:t>
            </a:r>
          </a:p>
          <a:p>
            <a:r>
              <a:rPr lang="da-DK" sz="1400" dirty="0" smtClean="0"/>
              <a:t>Tidligere leder af Beck </a:t>
            </a:r>
            <a:r>
              <a:rPr lang="da-DK" sz="1400" dirty="0" err="1" smtClean="0"/>
              <a:t>Institute</a:t>
            </a:r>
            <a:endParaRPr lang="da-DK" sz="1400" dirty="0" smtClean="0"/>
          </a:p>
          <a:p>
            <a:r>
              <a:rPr lang="da-DK" sz="1400" dirty="0" smtClean="0"/>
              <a:t>Grundlægger af og direktør for Center for kognitiv terapi i New York  og </a:t>
            </a:r>
            <a:r>
              <a:rPr lang="da-DK" sz="1400" dirty="0" err="1" smtClean="0"/>
              <a:t>Conneticut</a:t>
            </a:r>
            <a:r>
              <a:rPr lang="da-DK" sz="1400" dirty="0" smtClean="0"/>
              <a:t> og for </a:t>
            </a:r>
            <a:r>
              <a:rPr lang="da-DK" sz="1400" dirty="0" err="1" smtClean="0"/>
              <a:t>Schema</a:t>
            </a:r>
            <a:r>
              <a:rPr lang="da-DK" sz="1400" dirty="0" smtClean="0"/>
              <a:t> </a:t>
            </a:r>
            <a:r>
              <a:rPr lang="da-DK" sz="1400" dirty="0" err="1" smtClean="0"/>
              <a:t>Therapy</a:t>
            </a:r>
            <a:r>
              <a:rPr lang="da-DK" sz="1400" dirty="0" smtClean="0"/>
              <a:t> </a:t>
            </a:r>
            <a:r>
              <a:rPr lang="da-DK" sz="1400" dirty="0" err="1" smtClean="0"/>
              <a:t>Institute</a:t>
            </a:r>
            <a:endParaRPr lang="da-DK" sz="1400" dirty="0" smtClean="0"/>
          </a:p>
          <a:p>
            <a:r>
              <a:rPr lang="da-DK" sz="1400" dirty="0" smtClean="0"/>
              <a:t>Udviklet skematerapi gennem 20 år.</a:t>
            </a:r>
          </a:p>
          <a:p>
            <a:pPr>
              <a:buFontTx/>
              <a:buChar char="-"/>
            </a:pPr>
            <a:endParaRPr lang="da-DK" sz="1400" dirty="0" smtClean="0"/>
          </a:p>
          <a:p>
            <a:pPr>
              <a:buNone/>
            </a:pPr>
            <a:r>
              <a:rPr lang="da-DK" sz="1400" dirty="0" smtClean="0"/>
              <a:t>Effektforskningen er kun i sin spæde begyndelse. </a:t>
            </a:r>
            <a:endParaRPr lang="da-DK" sz="1400" dirty="0" smtClean="0">
              <a:sym typeface="Wingdings" pitchFamily="2" charset="2"/>
            </a:endParaRPr>
          </a:p>
          <a:p>
            <a:r>
              <a:rPr lang="da-DK" sz="1400" dirty="0" smtClean="0"/>
              <a:t>Hollandske undersøgelse af </a:t>
            </a:r>
            <a:r>
              <a:rPr lang="da-DK" sz="1400" dirty="0" err="1" smtClean="0"/>
              <a:t>Giesen-Bloo</a:t>
            </a:r>
            <a:r>
              <a:rPr lang="da-DK" sz="1400" dirty="0" smtClean="0"/>
              <a:t>, et. al (2006). </a:t>
            </a:r>
          </a:p>
          <a:p>
            <a:r>
              <a:rPr lang="da-DK" sz="1400" dirty="0" smtClean="0"/>
              <a:t>Aktuel forskning foregår indenfor det </a:t>
            </a:r>
            <a:r>
              <a:rPr lang="da-DK" sz="1400" dirty="0" err="1" smtClean="0"/>
              <a:t>retspsykiatriske</a:t>
            </a:r>
            <a:r>
              <a:rPr lang="da-DK" sz="1400" dirty="0" smtClean="0"/>
              <a:t> behandlingsfelt i Holland (Bernstein, D. P.,  </a:t>
            </a:r>
            <a:r>
              <a:rPr lang="da-DK" sz="1400" dirty="0" err="1" smtClean="0"/>
              <a:t>Arntz</a:t>
            </a:r>
            <a:r>
              <a:rPr lang="da-DK" sz="1400" dirty="0" smtClean="0"/>
              <a:t>, A., &amp; de </a:t>
            </a:r>
            <a:r>
              <a:rPr lang="da-DK" sz="1400" dirty="0" err="1" smtClean="0"/>
              <a:t>Vos</a:t>
            </a:r>
            <a:r>
              <a:rPr lang="da-DK" sz="1400" dirty="0" smtClean="0"/>
              <a:t>, M. (2007). </a:t>
            </a:r>
          </a:p>
          <a:p>
            <a:endParaRPr lang="da-DK" sz="1400" dirty="0" smtClean="0">
              <a:sym typeface="Wingdings" pitchFamily="2" charset="2"/>
            </a:endParaRPr>
          </a:p>
          <a:p>
            <a:pPr>
              <a:buNone/>
            </a:pPr>
            <a:r>
              <a:rPr lang="da-DK" sz="1400" dirty="0" smtClean="0">
                <a:sym typeface="Wingdings" pitchFamily="2" charset="2"/>
              </a:rPr>
              <a:t>Forskning omkring spørgeskemaet om </a:t>
            </a:r>
            <a:r>
              <a:rPr lang="da-DK" sz="1400" dirty="0" err="1" smtClean="0">
                <a:sym typeface="Wingdings" pitchFamily="2" charset="2"/>
              </a:rPr>
              <a:t>skemata</a:t>
            </a:r>
            <a:r>
              <a:rPr lang="da-DK" sz="1400" dirty="0" smtClean="0">
                <a:sym typeface="Wingdings" pitchFamily="2" charset="2"/>
              </a:rPr>
              <a:t> giver væsentlig støtte til skemamodellen. (”</a:t>
            </a:r>
            <a:r>
              <a:rPr lang="da-DK" sz="1400" dirty="0" err="1" smtClean="0">
                <a:sym typeface="Wingdings" pitchFamily="2" charset="2"/>
              </a:rPr>
              <a:t>Schematerapy</a:t>
            </a:r>
            <a:r>
              <a:rPr lang="da-DK" sz="1400" dirty="0" smtClean="0">
                <a:sym typeface="Wingdings" pitchFamily="2" charset="2"/>
              </a:rPr>
              <a:t>: a </a:t>
            </a:r>
            <a:r>
              <a:rPr lang="da-DK" sz="1400" dirty="0" err="1" smtClean="0">
                <a:sym typeface="Wingdings" pitchFamily="2" charset="2"/>
              </a:rPr>
              <a:t>Practitioner’s</a:t>
            </a:r>
            <a:r>
              <a:rPr lang="da-DK" sz="1400" dirty="0" smtClean="0">
                <a:sym typeface="Wingdings" pitchFamily="2" charset="2"/>
              </a:rPr>
              <a:t> guide af Young, J.E.; </a:t>
            </a:r>
            <a:r>
              <a:rPr lang="da-DK" sz="1400" dirty="0" err="1" smtClean="0">
                <a:sym typeface="Wingdings" pitchFamily="2" charset="2"/>
              </a:rPr>
              <a:t>Klosko</a:t>
            </a:r>
            <a:r>
              <a:rPr lang="da-DK" sz="1400" dirty="0" smtClean="0">
                <a:sym typeface="Wingdings" pitchFamily="2" charset="2"/>
              </a:rPr>
              <a:t>, J.S. &amp; </a:t>
            </a:r>
            <a:r>
              <a:rPr lang="da-DK" sz="1400" dirty="0" err="1" smtClean="0">
                <a:sym typeface="Wingdings" pitchFamily="2" charset="2"/>
              </a:rPr>
              <a:t>Weishaar</a:t>
            </a:r>
            <a:r>
              <a:rPr lang="da-DK" sz="1400" dirty="0" smtClean="0">
                <a:sym typeface="Wingdings" pitchFamily="2" charset="2"/>
              </a:rPr>
              <a:t>, M.E. 2003, kap. 1. Dansk oversættelse: Skematerapi, en vejledning for professionelle. Oversat af Lis Busk Andersen, 2009, Forlaget </a:t>
            </a:r>
            <a:r>
              <a:rPr lang="da-DK" sz="1400" dirty="0" err="1" smtClean="0">
                <a:sym typeface="Wingdings" pitchFamily="2" charset="2"/>
              </a:rPr>
              <a:t>Sydgården</a:t>
            </a:r>
            <a:r>
              <a:rPr lang="da-DK" sz="1400" dirty="0" smtClean="0">
                <a:sym typeface="Wingdings" pitchFamily="2" charset="2"/>
              </a:rPr>
              <a:t>).</a:t>
            </a:r>
            <a:endParaRPr lang="da-DK" sz="1400" dirty="0" smtClean="0"/>
          </a:p>
          <a:p>
            <a:pPr>
              <a:buFontTx/>
              <a:buChar char="-"/>
            </a:pPr>
            <a:endParaRPr lang="da-DK" sz="1400" dirty="0" smtClean="0"/>
          </a:p>
          <a:p>
            <a:pPr>
              <a:buFontTx/>
              <a:buChar char="-"/>
            </a:pPr>
            <a:endParaRPr lang="da-DK" sz="1400" dirty="0" smtClean="0"/>
          </a:p>
          <a:p>
            <a:pPr>
              <a:buNone/>
            </a:pPr>
            <a:endParaRPr lang="da-DK" sz="1400" dirty="0" smtClean="0"/>
          </a:p>
          <a:p>
            <a:pPr>
              <a:buNone/>
            </a:pPr>
            <a:endParaRPr lang="da-DK"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INDIVIDUEL TERAPI OG GRUPPETRAPI</a:t>
            </a:r>
            <a:endParaRPr lang="da-DK" dirty="0"/>
          </a:p>
        </p:txBody>
      </p:sp>
      <p:sp>
        <p:nvSpPr>
          <p:cNvPr id="3" name="Pladsholder til indhold 2"/>
          <p:cNvSpPr>
            <a:spLocks noGrp="1"/>
          </p:cNvSpPr>
          <p:nvPr>
            <p:ph idx="1"/>
          </p:nvPr>
        </p:nvSpPr>
        <p:spPr/>
        <p:txBody>
          <a:bodyPr>
            <a:normAutofit fontScale="55000" lnSpcReduction="20000"/>
          </a:bodyPr>
          <a:lstStyle/>
          <a:p>
            <a:pPr>
              <a:buNone/>
            </a:pPr>
            <a:r>
              <a:rPr lang="da-DK" dirty="0" smtClean="0"/>
              <a:t>Gruppeterapi:</a:t>
            </a:r>
          </a:p>
          <a:p>
            <a:pPr>
              <a:buNone/>
            </a:pPr>
            <a:r>
              <a:rPr lang="da-DK" dirty="0" smtClean="0"/>
              <a:t>	- Muliggør arbejde med gruppedynamik.</a:t>
            </a:r>
          </a:p>
          <a:p>
            <a:pPr>
              <a:buNone/>
            </a:pPr>
            <a:r>
              <a:rPr lang="da-DK" dirty="0" smtClean="0"/>
              <a:t> 	- Man kan have øje for hvilken modus er fremherskende i gruppen som organisme – her og nu.</a:t>
            </a:r>
          </a:p>
          <a:p>
            <a:pPr>
              <a:buNone/>
            </a:pPr>
            <a:r>
              <a:rPr lang="da-DK" dirty="0" smtClean="0"/>
              <a:t>	- Når én person i gruppen reagerer i særlig grad, er det så udtryk alene for personens skemaer – eller er personen også blevet talerør for gruppen</a:t>
            </a:r>
          </a:p>
          <a:p>
            <a:pPr>
              <a:buNone/>
            </a:pPr>
            <a:r>
              <a:rPr lang="da-DK" dirty="0" smtClean="0"/>
              <a:t>	- Forældrekompensation på tavle i gruppen. Respons fra andre gruppemedlemmer valideres og inddrages.</a:t>
            </a:r>
          </a:p>
          <a:p>
            <a:pPr>
              <a:buNone/>
            </a:pPr>
            <a:r>
              <a:rPr lang="da-DK" dirty="0" smtClean="0"/>
              <a:t>	- Der kan ske </a:t>
            </a:r>
            <a:r>
              <a:rPr lang="da-DK" dirty="0" err="1" smtClean="0"/>
              <a:t>skemaclash</a:t>
            </a:r>
            <a:r>
              <a:rPr lang="da-DK" dirty="0" smtClean="0"/>
              <a:t>, når 2 eller flere personers </a:t>
            </a:r>
            <a:r>
              <a:rPr lang="da-DK" dirty="0" err="1" smtClean="0"/>
              <a:t>skemata</a:t>
            </a:r>
            <a:r>
              <a:rPr lang="da-DK" dirty="0" smtClean="0"/>
              <a:t> tårner sammen</a:t>
            </a:r>
            <a:r>
              <a:rPr lang="da-DK" smtClean="0"/>
              <a:t>. </a:t>
            </a:r>
            <a:endParaRPr lang="da-DK" dirty="0" smtClean="0"/>
          </a:p>
          <a:p>
            <a:pPr>
              <a:buNone/>
            </a:pPr>
            <a:r>
              <a:rPr lang="da-DK" dirty="0" smtClean="0"/>
              <a:t>	- Genkendelse og støtte, opbakning fra gruppen.</a:t>
            </a:r>
          </a:p>
          <a:p>
            <a:pPr>
              <a:buNone/>
            </a:pPr>
            <a:r>
              <a:rPr lang="da-DK" dirty="0" smtClean="0"/>
              <a:t>	- Lettere adgang til at arbejde med angst og angsthåndtering, idet socialangst automatisk vækkes i gruppen.</a:t>
            </a:r>
          </a:p>
          <a:p>
            <a:pPr>
              <a:buNone/>
            </a:pPr>
            <a:endParaRPr lang="da-DK" dirty="0" smtClean="0"/>
          </a:p>
          <a:p>
            <a:pPr>
              <a:buNone/>
            </a:pPr>
            <a:r>
              <a:rPr lang="da-DK" dirty="0" smtClean="0"/>
              <a:t> Individuel terapi:</a:t>
            </a:r>
          </a:p>
          <a:p>
            <a:pPr>
              <a:buNone/>
            </a:pPr>
            <a:r>
              <a:rPr lang="da-DK" dirty="0" smtClean="0"/>
              <a:t>	- Bedre mulighed for begrænset forældrekompensation, især under visualisering.</a:t>
            </a:r>
          </a:p>
          <a:p>
            <a:pPr>
              <a:buNone/>
            </a:pPr>
            <a:r>
              <a:rPr lang="da-DK" dirty="0" smtClean="0"/>
              <a:t>	- Muliggør at den terapeutiske relation styrkes.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FORÆLDREKOMPENSATION </a:t>
            </a:r>
            <a:br>
              <a:rPr lang="da-DK" dirty="0" smtClean="0"/>
            </a:br>
            <a:r>
              <a:rPr lang="da-DK" dirty="0" smtClean="0"/>
              <a:t>UNDER VISUALISERING</a:t>
            </a:r>
            <a:endParaRPr lang="da-DK" dirty="0"/>
          </a:p>
        </p:txBody>
      </p:sp>
      <p:sp>
        <p:nvSpPr>
          <p:cNvPr id="3" name="Pladsholder til indhold 2"/>
          <p:cNvSpPr>
            <a:spLocks noGrp="1"/>
          </p:cNvSpPr>
          <p:nvPr>
            <p:ph idx="1"/>
          </p:nvPr>
        </p:nvSpPr>
        <p:spPr/>
        <p:txBody>
          <a:bodyPr>
            <a:normAutofit fontScale="47500" lnSpcReduction="20000"/>
          </a:bodyPr>
          <a:lstStyle/>
          <a:p>
            <a:r>
              <a:rPr lang="da-DK" dirty="0" smtClean="0"/>
              <a:t>Forældrekompensation under trance eller visualisering er det mest kraftfulde middel til ophævelse af det utilpassede skema.</a:t>
            </a:r>
          </a:p>
          <a:p>
            <a:r>
              <a:rPr lang="da-DK" dirty="0" smtClean="0"/>
              <a:t>Terapeuten kompenserer begrænset for de basale behov, som ikke blev tilgodeset i barndommen og beskytter barnet mod forælderens skadelige behandling.</a:t>
            </a:r>
          </a:p>
          <a:p>
            <a:endParaRPr lang="da-DK" dirty="0" smtClean="0"/>
          </a:p>
          <a:p>
            <a:r>
              <a:rPr lang="da-DK" dirty="0" smtClean="0"/>
              <a:t>Fx tager vi udgangspunkt i en oprivende /problematisk situation der er sket her og nu, i løbet af ugen. </a:t>
            </a:r>
          </a:p>
          <a:p>
            <a:r>
              <a:rPr lang="da-DK" dirty="0" smtClean="0"/>
              <a:t>Vi guider klienten ind i en fordybelse med fokus på åndedrættet</a:t>
            </a:r>
          </a:p>
          <a:p>
            <a:r>
              <a:rPr lang="da-DK" dirty="0" smtClean="0"/>
              <a:t>Søger hen til den nutidige situation som skete fx i går i gruppen.</a:t>
            </a:r>
          </a:p>
          <a:p>
            <a:r>
              <a:rPr lang="da-DK" dirty="0" smtClean="0"/>
              <a:t>Fokusere på tilstanden, følelsen, kropsfornemmelsen der og derfra søger vi tilbage til en situation hvor de var meget mindre end nu (fra barndommen) men hvor tilstanden er den samme. </a:t>
            </a:r>
          </a:p>
          <a:p>
            <a:r>
              <a:rPr lang="da-DK" dirty="0" smtClean="0"/>
              <a:t>Klienten beskriver det som dukker op. Det vil typisk være en situation, hvor barnet er i nød og dets basale behov ikke imødegås. </a:t>
            </a:r>
          </a:p>
          <a:p>
            <a:r>
              <a:rPr lang="da-DK" dirty="0" smtClean="0"/>
              <a:t>Her kan terapeuten gå ind og lave begrænset</a:t>
            </a:r>
          </a:p>
          <a:p>
            <a:r>
              <a:rPr lang="da-DK" dirty="0" smtClean="0"/>
              <a:t>Når klienten/barnet mærker en forandret tilstand, fx ro, tryghed indeni søger man typisk tilbage til den situation som vi begyndte med fra voksenlivet og klienten tager den tilstand de er i med sig, de nye erfaringer og oplevelser og mærker hvordan det er nu at være i den situation. </a:t>
            </a:r>
          </a:p>
          <a:p>
            <a:r>
              <a:rPr lang="da-DK" dirty="0" smtClean="0"/>
              <a:t>Man kan også guide dem ind i fremtiden hvor en lignende situation vil opstå og guide dem til at tage den nye rolige tilstand med sig i den kommende situation.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GRUNDLÆGGENDE PRINCIPPER</a:t>
            </a:r>
            <a:endParaRPr lang="da-DK" dirty="0"/>
          </a:p>
        </p:txBody>
      </p:sp>
      <p:sp>
        <p:nvSpPr>
          <p:cNvPr id="3" name="Pladsholder til indhold 2"/>
          <p:cNvSpPr>
            <a:spLocks noGrp="1"/>
          </p:cNvSpPr>
          <p:nvPr>
            <p:ph idx="1"/>
          </p:nvPr>
        </p:nvSpPr>
        <p:spPr/>
        <p:txBody>
          <a:bodyPr>
            <a:normAutofit/>
          </a:bodyPr>
          <a:lstStyle/>
          <a:p>
            <a:pPr>
              <a:buNone/>
            </a:pPr>
            <a:endParaRPr lang="da-DK" sz="2000" b="1" dirty="0" smtClean="0"/>
          </a:p>
          <a:p>
            <a:r>
              <a:rPr lang="da-DK" sz="2000" dirty="0" smtClean="0"/>
              <a:t>Normalisere frem for at </a:t>
            </a:r>
            <a:r>
              <a:rPr lang="da-DK" sz="2000" dirty="0" err="1" smtClean="0"/>
              <a:t>patologisere</a:t>
            </a:r>
            <a:r>
              <a:rPr lang="da-DK" sz="2000" dirty="0" smtClean="0"/>
              <a:t> psykiske forstyrrelser. </a:t>
            </a:r>
          </a:p>
          <a:p>
            <a:r>
              <a:rPr lang="da-DK" sz="2000" dirty="0" smtClean="0"/>
              <a:t>Fokus på sammenhænge mellem nutidige problemer og opvækst.</a:t>
            </a:r>
          </a:p>
          <a:p>
            <a:r>
              <a:rPr lang="da-DK" sz="2000" dirty="0" smtClean="0"/>
              <a:t>Empatisk, validerende aktiv, gennemsigtig stil.</a:t>
            </a:r>
          </a:p>
          <a:p>
            <a:r>
              <a:rPr lang="da-DK" sz="2000" dirty="0" smtClean="0"/>
              <a:t>Brug af empatisk konfrontation. </a:t>
            </a:r>
          </a:p>
          <a:p>
            <a:r>
              <a:rPr lang="da-DK" sz="2000" dirty="0" smtClean="0"/>
              <a:t>Brug af begrænset forældrekompensation. </a:t>
            </a:r>
          </a:p>
          <a:p>
            <a:r>
              <a:rPr lang="da-DK" sz="2000" dirty="0" smtClean="0"/>
              <a:t>Terapeuten må have fokus på egne </a:t>
            </a:r>
            <a:r>
              <a:rPr lang="da-DK" sz="2000" dirty="0" err="1" smtClean="0"/>
              <a:t>skemata</a:t>
            </a:r>
            <a:r>
              <a:rPr lang="da-DK" sz="2000" dirty="0" smtClean="0"/>
              <a:t> og håndteringsmåder. </a:t>
            </a:r>
          </a:p>
          <a:p>
            <a:r>
              <a:rPr lang="da-DK" sz="2000" dirty="0" smtClean="0"/>
              <a:t>Fokus på den terapeutiske proces.</a:t>
            </a:r>
          </a:p>
          <a:p>
            <a:r>
              <a:rPr lang="da-DK" sz="2000" dirty="0" smtClean="0"/>
              <a:t>Vedvarende arbejde med skemahealing skaber karakterologisk ændring.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UTILPASSET SKEMA</a:t>
            </a:r>
            <a:endParaRPr lang="da-DK" dirty="0"/>
          </a:p>
        </p:txBody>
      </p:sp>
      <p:sp>
        <p:nvSpPr>
          <p:cNvPr id="3" name="Pladsholder til indhold 2"/>
          <p:cNvSpPr>
            <a:spLocks noGrp="1"/>
          </p:cNvSpPr>
          <p:nvPr>
            <p:ph idx="1"/>
          </p:nvPr>
        </p:nvSpPr>
        <p:spPr>
          <a:xfrm>
            <a:off x="468075" y="1425165"/>
            <a:ext cx="8425339" cy="5025663"/>
          </a:xfrm>
        </p:spPr>
        <p:txBody>
          <a:bodyPr>
            <a:normAutofit lnSpcReduction="10000"/>
          </a:bodyPr>
          <a:lstStyle/>
          <a:p>
            <a:pPr lvl="0"/>
            <a:endParaRPr lang="da-DK" sz="2000" dirty="0" smtClean="0"/>
          </a:p>
          <a:p>
            <a:pPr lvl="0"/>
            <a:r>
              <a:rPr lang="da-DK" sz="2000" dirty="0" smtClean="0"/>
              <a:t>Et omfattende, gennemtrængende tema eller mønster.</a:t>
            </a:r>
          </a:p>
          <a:p>
            <a:pPr lvl="0"/>
            <a:endParaRPr lang="da-DK" sz="2000" dirty="0" smtClean="0"/>
          </a:p>
          <a:p>
            <a:pPr lvl="0"/>
            <a:r>
              <a:rPr lang="da-DK" sz="2000" dirty="0" smtClean="0"/>
              <a:t>Indeholder erindringer, følelser, tanker og kropsfornemmelser.</a:t>
            </a:r>
          </a:p>
          <a:p>
            <a:pPr lvl="0"/>
            <a:endParaRPr lang="da-DK" sz="2000" dirty="0" smtClean="0"/>
          </a:p>
          <a:p>
            <a:pPr lvl="0"/>
            <a:r>
              <a:rPr lang="da-DK" sz="2000" dirty="0" smtClean="0"/>
              <a:t>Handler om en selv og ens forhold til andre.</a:t>
            </a:r>
          </a:p>
          <a:p>
            <a:pPr lvl="0"/>
            <a:endParaRPr lang="da-DK" sz="2000" dirty="0" smtClean="0"/>
          </a:p>
          <a:p>
            <a:pPr lvl="0"/>
            <a:r>
              <a:rPr lang="da-DK" sz="2000" dirty="0" smtClean="0"/>
              <a:t>Bestemmer hvordan vi tænker, føler, handler og forholder os til andre.</a:t>
            </a:r>
          </a:p>
          <a:p>
            <a:pPr lvl="0"/>
            <a:endParaRPr lang="da-DK" sz="2000" dirty="0" smtClean="0"/>
          </a:p>
          <a:p>
            <a:pPr lvl="0"/>
            <a:r>
              <a:rPr lang="da-DK" sz="2000" dirty="0" smtClean="0"/>
              <a:t>Udvikles i løbet af barndommen og/eller ungdommen.</a:t>
            </a:r>
          </a:p>
          <a:p>
            <a:pPr lvl="0"/>
            <a:endParaRPr lang="da-DK" sz="2000" dirty="0" smtClean="0"/>
          </a:p>
          <a:p>
            <a:pPr lvl="0"/>
            <a:r>
              <a:rPr lang="da-DK" sz="2000" dirty="0" smtClean="0"/>
              <a:t>Uddybes gennem hele ens levetid. </a:t>
            </a:r>
          </a:p>
          <a:p>
            <a:pPr lvl="0">
              <a:buNone/>
            </a:pPr>
            <a:endParaRPr lang="da-DK" sz="2000" dirty="0" smtClean="0"/>
          </a:p>
          <a:p>
            <a:pPr lvl="0"/>
            <a:r>
              <a:rPr lang="da-DK" sz="2000" dirty="0" smtClean="0"/>
              <a:t>Dysfunktionelle i et betydeligt omfang.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UTILPASSET SKEMATA</a:t>
            </a:r>
            <a:endParaRPr lang="da-DK" dirty="0"/>
          </a:p>
        </p:txBody>
      </p:sp>
      <p:sp>
        <p:nvSpPr>
          <p:cNvPr id="3" name="Pladsholder til indhold 2"/>
          <p:cNvSpPr>
            <a:spLocks noGrp="1"/>
          </p:cNvSpPr>
          <p:nvPr>
            <p:ph idx="1"/>
          </p:nvPr>
        </p:nvSpPr>
        <p:spPr>
          <a:xfrm>
            <a:off x="468075" y="1425165"/>
            <a:ext cx="8425339" cy="5025663"/>
          </a:xfrm>
        </p:spPr>
        <p:txBody>
          <a:bodyPr>
            <a:noAutofit/>
          </a:bodyPr>
          <a:lstStyle/>
          <a:p>
            <a:pPr>
              <a:buNone/>
            </a:pPr>
            <a:r>
              <a:rPr lang="da-DK" sz="1400" dirty="0" smtClean="0"/>
              <a:t>Young opererer med 18 utilpassede </a:t>
            </a:r>
            <a:r>
              <a:rPr lang="da-DK" sz="1400" dirty="0" err="1" smtClean="0"/>
              <a:t>skemata</a:t>
            </a:r>
            <a:r>
              <a:rPr lang="da-DK" sz="1400" dirty="0" smtClean="0"/>
              <a:t> indenfor 5 hovedområder nemlig ”manglende kontakt og afvisning”,</a:t>
            </a:r>
          </a:p>
          <a:p>
            <a:pPr>
              <a:buNone/>
            </a:pPr>
            <a:r>
              <a:rPr lang="da-DK" sz="1400" dirty="0" smtClean="0"/>
              <a:t>	”forringet selvstændighed og ydeevne”, ”defekte grænser”, ”</a:t>
            </a:r>
            <a:r>
              <a:rPr lang="da-DK" sz="1400" dirty="0" err="1" smtClean="0"/>
              <a:t>ydrestyrethed</a:t>
            </a:r>
            <a:r>
              <a:rPr lang="da-DK" sz="1400" dirty="0" smtClean="0"/>
              <a:t>”, ”overdreven vagtsomhed og hæmning”.</a:t>
            </a:r>
          </a:p>
          <a:p>
            <a:pPr>
              <a:buNone/>
            </a:pPr>
            <a:endParaRPr lang="da-DK" sz="1400" b="1" dirty="0" smtClean="0"/>
          </a:p>
          <a:p>
            <a:pPr>
              <a:buNone/>
            </a:pPr>
            <a:r>
              <a:rPr lang="da-DK" sz="1400" dirty="0" smtClean="0"/>
              <a:t>De 4 mest grundlæggende og ødelæggende </a:t>
            </a:r>
            <a:r>
              <a:rPr lang="da-DK" sz="1400" dirty="0" err="1" smtClean="0"/>
              <a:t>skemata</a:t>
            </a:r>
            <a:r>
              <a:rPr lang="da-DK" sz="1400" dirty="0" smtClean="0"/>
              <a:t> ligger inden for området manglende kontakt og afvisning.</a:t>
            </a:r>
          </a:p>
          <a:p>
            <a:pPr>
              <a:buFontTx/>
              <a:buChar char="-"/>
            </a:pPr>
            <a:r>
              <a:rPr lang="da-DK" sz="1400" dirty="0" smtClean="0"/>
              <a:t>Mangel på kærlig kontakt</a:t>
            </a:r>
          </a:p>
          <a:p>
            <a:pPr>
              <a:buFontTx/>
              <a:buChar char="-"/>
            </a:pPr>
            <a:r>
              <a:rPr lang="da-DK" sz="1400" dirty="0" smtClean="0"/>
              <a:t>Forladthed/ manglende stabilitet. </a:t>
            </a:r>
          </a:p>
          <a:p>
            <a:pPr>
              <a:buFontTx/>
              <a:buChar char="-"/>
            </a:pPr>
            <a:r>
              <a:rPr lang="da-DK" sz="1400" dirty="0" smtClean="0"/>
              <a:t>Mistillid/ misbrug. </a:t>
            </a:r>
          </a:p>
          <a:p>
            <a:pPr>
              <a:buFontTx/>
              <a:buChar char="-"/>
            </a:pPr>
            <a:r>
              <a:rPr lang="da-DK" sz="1400" dirty="0" smtClean="0"/>
              <a:t>Forkerthed/skam. </a:t>
            </a:r>
          </a:p>
          <a:p>
            <a:pPr>
              <a:buFontTx/>
              <a:buChar char="-"/>
            </a:pPr>
            <a:endParaRPr lang="da-DK" sz="1400" dirty="0" smtClean="0"/>
          </a:p>
          <a:p>
            <a:pPr>
              <a:buNone/>
            </a:pPr>
            <a:r>
              <a:rPr lang="da-DK" sz="1400" dirty="0" smtClean="0"/>
              <a:t>Afledte </a:t>
            </a:r>
            <a:r>
              <a:rPr lang="da-DK" sz="1400" dirty="0" err="1" smtClean="0"/>
              <a:t>skemata/overbygninger</a:t>
            </a:r>
            <a:r>
              <a:rPr lang="da-DK" sz="1400" dirty="0" smtClean="0"/>
              <a:t> kan fx være udviklet som en konklusion på et grundlæggende skema, udviklet for at kompensere for et skema eller de kan være direkte indlærte i forhold til det, man har set forældrene gøre. </a:t>
            </a:r>
          </a:p>
          <a:p>
            <a:pPr>
              <a:buNone/>
            </a:pPr>
            <a:endParaRPr lang="da-DK" sz="1400" dirty="0" smtClean="0"/>
          </a:p>
          <a:p>
            <a:pPr>
              <a:buNone/>
            </a:pPr>
            <a:r>
              <a:rPr lang="da-DK" sz="1400" dirty="0" smtClean="0"/>
              <a:t>Eksempler på afledte/ andre </a:t>
            </a:r>
            <a:r>
              <a:rPr lang="da-DK" sz="1400" dirty="0" err="1" smtClean="0"/>
              <a:t>skemata</a:t>
            </a:r>
            <a:endParaRPr lang="da-DK" sz="1400" dirty="0" smtClean="0"/>
          </a:p>
          <a:p>
            <a:pPr>
              <a:buFontTx/>
              <a:buChar char="-"/>
            </a:pPr>
            <a:r>
              <a:rPr lang="da-DK" sz="1400" dirty="0" smtClean="0"/>
              <a:t>Selvopofrelse.</a:t>
            </a:r>
          </a:p>
          <a:p>
            <a:pPr>
              <a:buFontTx/>
              <a:buChar char="-"/>
            </a:pPr>
            <a:r>
              <a:rPr lang="da-DK" sz="1400" dirty="0" smtClean="0"/>
              <a:t>Underkastelse. </a:t>
            </a:r>
          </a:p>
          <a:p>
            <a:pPr>
              <a:buFontTx/>
              <a:buChar char="-"/>
            </a:pPr>
            <a:r>
              <a:rPr lang="da-DK" sz="1400" dirty="0" smtClean="0"/>
              <a:t>Afhængighed/ utilstrækkelighed</a:t>
            </a:r>
          </a:p>
          <a:p>
            <a:pPr>
              <a:buFontTx/>
              <a:buChar char="-"/>
            </a:pPr>
            <a:r>
              <a:rPr lang="da-DK" sz="1400" dirty="0" smtClean="0"/>
              <a:t>Særlige rettigheder/overlegenhed. </a:t>
            </a:r>
          </a:p>
          <a:p>
            <a:pPr>
              <a:buFontTx/>
              <a:buChar char="-"/>
            </a:pPr>
            <a:r>
              <a:rPr lang="da-DK" sz="1400" dirty="0" smtClean="0"/>
              <a:t>Ubøjelige normer/overdreven kritik. </a:t>
            </a:r>
          </a:p>
          <a:p>
            <a:pPr>
              <a:buNone/>
            </a:pPr>
            <a:endParaRPr lang="da-DK" sz="1400" dirty="0" smtClean="0"/>
          </a:p>
          <a:p>
            <a:pPr lvl="0">
              <a:buNone/>
            </a:pPr>
            <a:endParaRPr lang="da-DK"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BASALE BEHOV I BARNDOMMEN</a:t>
            </a:r>
            <a:endParaRPr lang="da-DK" dirty="0"/>
          </a:p>
        </p:txBody>
      </p:sp>
      <p:sp>
        <p:nvSpPr>
          <p:cNvPr id="3" name="Pladsholder til indhold 2"/>
          <p:cNvSpPr>
            <a:spLocks noGrp="1"/>
          </p:cNvSpPr>
          <p:nvPr>
            <p:ph idx="1"/>
          </p:nvPr>
        </p:nvSpPr>
        <p:spPr>
          <a:xfrm>
            <a:off x="288256" y="1728242"/>
            <a:ext cx="8425339" cy="4752261"/>
          </a:xfrm>
        </p:spPr>
        <p:txBody>
          <a:bodyPr>
            <a:noAutofit/>
          </a:bodyPr>
          <a:lstStyle/>
          <a:p>
            <a:r>
              <a:rPr lang="da-DK" sz="1800" dirty="0" smtClean="0"/>
              <a:t>Utilpasset </a:t>
            </a:r>
            <a:r>
              <a:rPr lang="da-DK" sz="1800" dirty="0" err="1" smtClean="0"/>
              <a:t>skemata</a:t>
            </a:r>
            <a:r>
              <a:rPr lang="da-DK" sz="1800" dirty="0" smtClean="0"/>
              <a:t>/ </a:t>
            </a:r>
            <a:r>
              <a:rPr lang="da-DK" sz="1800" dirty="0" err="1" smtClean="0"/>
              <a:t>livsfælder</a:t>
            </a:r>
            <a:r>
              <a:rPr lang="da-DK" sz="1800" dirty="0" smtClean="0"/>
              <a:t> udvikler groft sagt sig, når barndommens behov ikke bliver mødt, og der i stedet er svære eller negative gennemgående oplevelser eller erfaringer.</a:t>
            </a:r>
          </a:p>
          <a:p>
            <a:pPr>
              <a:buNone/>
            </a:pPr>
            <a:endParaRPr lang="da-DK" sz="1800" dirty="0" smtClean="0"/>
          </a:p>
          <a:p>
            <a:r>
              <a:rPr lang="da-DK" sz="1800" dirty="0" smtClean="0"/>
              <a:t>Basale behov i barndommen</a:t>
            </a:r>
          </a:p>
          <a:p>
            <a:pPr lvl="1"/>
            <a:r>
              <a:rPr lang="da-DK" sz="1800" dirty="0" smtClean="0"/>
              <a:t>Sikkerhed/tryghed .</a:t>
            </a:r>
          </a:p>
          <a:p>
            <a:pPr lvl="1"/>
            <a:r>
              <a:rPr lang="da-DK" sz="1800" dirty="0" smtClean="0"/>
              <a:t>En stabil base med forudsigelighed. </a:t>
            </a:r>
          </a:p>
          <a:p>
            <a:pPr lvl="1"/>
            <a:r>
              <a:rPr lang="da-DK" sz="1800" dirty="0" smtClean="0"/>
              <a:t>Kærlighed, omsorg og opmærksomhed. </a:t>
            </a:r>
          </a:p>
          <a:p>
            <a:pPr lvl="1"/>
            <a:r>
              <a:rPr lang="da-DK" sz="1800" dirty="0" smtClean="0"/>
              <a:t>Accept, ros, anerkendelse.</a:t>
            </a:r>
          </a:p>
          <a:p>
            <a:pPr lvl="1"/>
            <a:r>
              <a:rPr lang="da-DK" sz="1800" dirty="0" smtClean="0"/>
              <a:t>Empati.</a:t>
            </a:r>
          </a:p>
          <a:p>
            <a:pPr lvl="1"/>
            <a:r>
              <a:rPr lang="da-DK" sz="1800" dirty="0" smtClean="0"/>
              <a:t>Autonomi/selvstændighed. </a:t>
            </a:r>
          </a:p>
          <a:p>
            <a:pPr lvl="1"/>
            <a:r>
              <a:rPr lang="da-DK" sz="1800" dirty="0" smtClean="0"/>
              <a:t>Realistiske og relevante grænser. </a:t>
            </a:r>
          </a:p>
          <a:p>
            <a:pPr lvl="1"/>
            <a:r>
              <a:rPr lang="da-DK" sz="1800" dirty="0" smtClean="0"/>
              <a:t>Validering af følelser og behov.</a:t>
            </a:r>
          </a:p>
          <a:p>
            <a:pPr lvl="1"/>
            <a:r>
              <a:rPr lang="da-DK" sz="1800" dirty="0" smtClean="0"/>
              <a:t>Spontanitet og leg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075" y="288371"/>
            <a:ext cx="8425339" cy="1811882"/>
          </a:xfrm>
        </p:spPr>
        <p:txBody>
          <a:bodyPr>
            <a:normAutofit fontScale="90000"/>
          </a:bodyPr>
          <a:lstStyle/>
          <a:p>
            <a:r>
              <a:rPr lang="da-DK" dirty="0" smtClean="0"/>
              <a:t>HÅNDTERING AF SKEMAET SKEMAVEDLIGEHOLDENDE ADFÆRD</a:t>
            </a:r>
            <a:endParaRPr lang="da-DK" dirty="0"/>
          </a:p>
        </p:txBody>
      </p:sp>
      <p:sp>
        <p:nvSpPr>
          <p:cNvPr id="3" name="Pladsholder til indhold 2"/>
          <p:cNvSpPr>
            <a:spLocks noGrp="1"/>
          </p:cNvSpPr>
          <p:nvPr>
            <p:ph idx="1"/>
          </p:nvPr>
        </p:nvSpPr>
        <p:spPr/>
        <p:txBody>
          <a:bodyPr>
            <a:normAutofit/>
          </a:bodyPr>
          <a:lstStyle/>
          <a:p>
            <a:endParaRPr lang="da-DK" dirty="0" smtClean="0"/>
          </a:p>
          <a:p>
            <a:r>
              <a:rPr lang="da-DK" sz="2000" dirty="0" smtClean="0"/>
              <a:t>Utilpasset adfærd udvikles som en reaktion på skemaet</a:t>
            </a:r>
          </a:p>
          <a:p>
            <a:r>
              <a:rPr lang="da-DK" sz="2000" dirty="0" smtClean="0"/>
              <a:t>I skematerapien opereres med 3 typer af utilpasset håndtering af/ reaktioner på skemaet – nemlig overgivelse, undgåelse og overkompensation.</a:t>
            </a:r>
          </a:p>
          <a:p>
            <a:pPr>
              <a:buNone/>
            </a:pPr>
            <a:endParaRPr lang="da-DK" sz="2000" dirty="0" smtClean="0"/>
          </a:p>
          <a:p>
            <a:pPr lvl="1"/>
            <a:r>
              <a:rPr lang="da-DK" sz="2000" dirty="0" smtClean="0"/>
              <a:t>Overgivelse: Man </a:t>
            </a:r>
            <a:r>
              <a:rPr lang="da-DK" sz="2000" i="1" dirty="0" smtClean="0"/>
              <a:t>er</a:t>
            </a:r>
            <a:r>
              <a:rPr lang="da-DK" sz="2000" dirty="0" smtClean="0"/>
              <a:t> skemaet, identificerer sig med skemaet., handler sådan at skemaet bliver bekræftet.</a:t>
            </a:r>
          </a:p>
          <a:p>
            <a:pPr lvl="1"/>
            <a:r>
              <a:rPr lang="da-DK" sz="2000" dirty="0" smtClean="0"/>
              <a:t>Undgåelse: Man undgår de situationer, der kan aktivere skemaet, eller dulmer de følelser, som er forbundet med skemaet.</a:t>
            </a:r>
          </a:p>
          <a:p>
            <a:pPr lvl="1"/>
            <a:r>
              <a:rPr lang="da-DK" sz="2000" dirty="0" smtClean="0"/>
              <a:t>Overkompensation: Man trodser skemaet, kompenserer for skemaet, hævder sig selv.</a:t>
            </a:r>
          </a:p>
          <a:p>
            <a:endParaRPr lang="da-DK" sz="5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MODI</a:t>
            </a:r>
            <a:endParaRPr lang="da-DK" dirty="0"/>
          </a:p>
        </p:txBody>
      </p:sp>
      <p:sp>
        <p:nvSpPr>
          <p:cNvPr id="3" name="Pladsholder til indhold 2"/>
          <p:cNvSpPr>
            <a:spLocks noGrp="1"/>
          </p:cNvSpPr>
          <p:nvPr>
            <p:ph idx="1"/>
          </p:nvPr>
        </p:nvSpPr>
        <p:spPr>
          <a:xfrm>
            <a:off x="468075" y="1425165"/>
            <a:ext cx="8425339" cy="5025663"/>
          </a:xfrm>
        </p:spPr>
        <p:txBody>
          <a:bodyPr>
            <a:noAutofit/>
          </a:bodyPr>
          <a:lstStyle/>
          <a:p>
            <a:pPr marL="0">
              <a:buFontTx/>
              <a:buChar char="-"/>
            </a:pPr>
            <a:endParaRPr lang="da-DK" sz="1400" dirty="0" smtClean="0"/>
          </a:p>
          <a:p>
            <a:pPr marL="0">
              <a:buNone/>
            </a:pPr>
            <a:r>
              <a:rPr lang="da-DK" sz="2000" dirty="0" smtClean="0"/>
              <a:t>På et tidspunkt vil nogle af vore </a:t>
            </a:r>
            <a:r>
              <a:rPr lang="da-DK" sz="2000" dirty="0" err="1" smtClean="0"/>
              <a:t>skemata</a:t>
            </a:r>
            <a:r>
              <a:rPr lang="da-DK" sz="2000" dirty="0" smtClean="0"/>
              <a:t> og reaktionsmåder være inaktive/ hvilende, mens andre er blevet aktiveret af begivenheder i vores liv og dominerer vores aktuelle humør/tilstand og adfærd. Den dominerende tilstand vi er i på et givet tidspunkt kaldes vores skemamodus eller blot modus.  </a:t>
            </a:r>
          </a:p>
          <a:p>
            <a:pPr marL="0">
              <a:buFontTx/>
              <a:buChar char="-"/>
            </a:pPr>
            <a:endParaRPr lang="da-DK" sz="2000" dirty="0" smtClean="0"/>
          </a:p>
          <a:p>
            <a:pPr marL="0">
              <a:buNone/>
            </a:pPr>
            <a:r>
              <a:rPr lang="da-DK" sz="2000" dirty="0" smtClean="0"/>
              <a:t>Modi er følelsesmæssige her og nu tilstande og reaktionsmåder – tilpassede og utilpassede - som vi alle  oplever. </a:t>
            </a:r>
          </a:p>
          <a:p>
            <a:pPr marL="0">
              <a:buFontTx/>
              <a:buChar char="-"/>
            </a:pPr>
            <a:endParaRPr lang="da-DK" sz="2000" dirty="0" smtClean="0"/>
          </a:p>
          <a:p>
            <a:pPr marL="0">
              <a:buNone/>
            </a:pPr>
            <a:r>
              <a:rPr lang="da-DK" sz="2000" dirty="0" smtClean="0"/>
              <a:t>Ofte bliver vores modi udløst af situationer, som vi er over følsomme overfor. </a:t>
            </a:r>
          </a:p>
          <a:p>
            <a:pPr marL="0">
              <a:buFontTx/>
              <a:buChar char="-"/>
            </a:pPr>
            <a:endParaRPr lang="da-DK" sz="2000" dirty="0" smtClean="0"/>
          </a:p>
          <a:p>
            <a:pPr marL="0" lvl="0">
              <a:buNone/>
            </a:pPr>
            <a:r>
              <a:rPr lang="da-DK" sz="2000" dirty="0" smtClean="0"/>
              <a:t>Modus begrebet er stadig under udvikling, fx er der blevet beskrevet flere modus siden hovedbogen om skematerapi blev skrevet i 2003. </a:t>
            </a:r>
          </a:p>
          <a:p>
            <a:pPr marL="0" lvl="0">
              <a:buFontTx/>
              <a:buChar char="-"/>
            </a:pPr>
            <a:endParaRPr lang="da-DK" sz="2000" dirty="0" smtClean="0"/>
          </a:p>
          <a:p>
            <a:pPr marL="0" lvl="0">
              <a:buNone/>
            </a:pPr>
            <a:endParaRPr lang="da-DK"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MODIOVERSIGT</a:t>
            </a:r>
            <a:endParaRPr lang="da-DK" dirty="0"/>
          </a:p>
        </p:txBody>
      </p:sp>
      <p:sp>
        <p:nvSpPr>
          <p:cNvPr id="3" name="Pladsholder til indhold 2"/>
          <p:cNvSpPr>
            <a:spLocks noGrp="1"/>
          </p:cNvSpPr>
          <p:nvPr>
            <p:ph idx="1"/>
          </p:nvPr>
        </p:nvSpPr>
        <p:spPr>
          <a:xfrm>
            <a:off x="468075" y="1425165"/>
            <a:ext cx="8425339" cy="5025663"/>
          </a:xfrm>
        </p:spPr>
        <p:txBody>
          <a:bodyPr>
            <a:noAutofit/>
          </a:bodyPr>
          <a:lstStyle/>
          <a:p>
            <a:pPr marL="0" lvl="0">
              <a:buNone/>
            </a:pPr>
            <a:r>
              <a:rPr lang="da-DK" sz="1200" dirty="0" smtClean="0"/>
              <a:t>Barnemodi repræsenterer menneskets medfødte følelsesmæssige spændvidde</a:t>
            </a:r>
          </a:p>
          <a:p>
            <a:pPr marL="0"/>
            <a:r>
              <a:rPr lang="da-DK" sz="1200" dirty="0" smtClean="0"/>
              <a:t>Sårbar barn</a:t>
            </a:r>
          </a:p>
          <a:p>
            <a:pPr marL="0"/>
            <a:r>
              <a:rPr lang="da-DK" sz="1200" dirty="0" smtClean="0"/>
              <a:t>Vrede barn</a:t>
            </a:r>
          </a:p>
          <a:p>
            <a:pPr marL="0"/>
            <a:r>
              <a:rPr lang="da-DK" sz="1200" dirty="0" smtClean="0"/>
              <a:t>Rasende barn </a:t>
            </a:r>
          </a:p>
          <a:p>
            <a:pPr marL="0"/>
            <a:r>
              <a:rPr lang="da-DK" sz="1200" dirty="0" smtClean="0"/>
              <a:t>Impulsive barn </a:t>
            </a:r>
          </a:p>
          <a:p>
            <a:pPr marL="0"/>
            <a:r>
              <a:rPr lang="da-DK" sz="1200" dirty="0" err="1" smtClean="0"/>
              <a:t>Udiciplinerede</a:t>
            </a:r>
            <a:r>
              <a:rPr lang="da-DK" sz="1200" dirty="0" smtClean="0"/>
              <a:t> barn</a:t>
            </a:r>
          </a:p>
          <a:p>
            <a:pPr marL="0"/>
            <a:r>
              <a:rPr lang="da-DK" sz="1200" dirty="0" smtClean="0"/>
              <a:t>Tilfredse barn </a:t>
            </a:r>
          </a:p>
          <a:p>
            <a:pPr marL="0" lvl="0">
              <a:buFontTx/>
              <a:buChar char="-"/>
            </a:pPr>
            <a:endParaRPr lang="da-DK" sz="1200" dirty="0" smtClean="0"/>
          </a:p>
          <a:p>
            <a:pPr marL="0" lvl="0">
              <a:buNone/>
            </a:pPr>
            <a:r>
              <a:rPr lang="da-DK" sz="1200" dirty="0" smtClean="0"/>
              <a:t>Dysfunktionelle håndteringsmodi repræsenterer barnets forsøg på at tilpasse sig et liv med utilfredsstillende følelsesmæssige behov et skadeligt miljø. Disse håndteringsmodi var tilpassede, da klienten var et lille barn, men de er ofte utilpassede i en større voksen verden.</a:t>
            </a:r>
          </a:p>
          <a:p>
            <a:pPr marL="0"/>
            <a:r>
              <a:rPr lang="da-DK" sz="1200" dirty="0" smtClean="0"/>
              <a:t>Medgørlig overgivelse</a:t>
            </a:r>
          </a:p>
          <a:p>
            <a:pPr marL="0"/>
            <a:r>
              <a:rPr lang="da-DK" sz="1200" dirty="0" smtClean="0"/>
              <a:t>Skjold mod involvering</a:t>
            </a:r>
          </a:p>
          <a:p>
            <a:pPr marL="0"/>
            <a:r>
              <a:rPr lang="da-DK" sz="1200" dirty="0" smtClean="0"/>
              <a:t>Dulmende skjold</a:t>
            </a:r>
          </a:p>
          <a:p>
            <a:pPr marL="0"/>
            <a:r>
              <a:rPr lang="da-DK" sz="1200" dirty="0" smtClean="0"/>
              <a:t>Selvovervurderer</a:t>
            </a:r>
          </a:p>
          <a:p>
            <a:pPr marL="0"/>
            <a:r>
              <a:rPr lang="da-DK" sz="1200" dirty="0" smtClean="0"/>
              <a:t>Dominere og angribe</a:t>
            </a:r>
          </a:p>
          <a:p>
            <a:pPr marL="0" lvl="0">
              <a:buFontTx/>
              <a:buChar char="-"/>
            </a:pPr>
            <a:endParaRPr lang="da-DK" sz="1200" dirty="0" smtClean="0"/>
          </a:p>
          <a:p>
            <a:pPr marL="0" lvl="0">
              <a:buNone/>
            </a:pPr>
            <a:r>
              <a:rPr lang="da-DK" sz="1200" dirty="0" smtClean="0"/>
              <a:t>Dysfunktionelle forældremodi er internaliserede forældrefigurer fra klientens tidlige liv. Når klienten er i en dysfunktionel forældremodus bliver de deres egen forælder og behandler sig selv, som den pågældende forældre behandlede dem da de var børn.</a:t>
            </a:r>
          </a:p>
          <a:p>
            <a:pPr marL="0" lvl="0">
              <a:buFontTx/>
              <a:buChar char="-"/>
            </a:pPr>
            <a:r>
              <a:rPr lang="da-DK" sz="1200" dirty="0" smtClean="0"/>
              <a:t>Straffende forælder</a:t>
            </a:r>
          </a:p>
          <a:p>
            <a:pPr marL="0" lvl="0">
              <a:buFontTx/>
              <a:buChar char="-"/>
            </a:pPr>
            <a:r>
              <a:rPr lang="da-DK" sz="1200" dirty="0" smtClean="0"/>
              <a:t>Krævende forælder</a:t>
            </a:r>
          </a:p>
          <a:p>
            <a:pPr marL="0" lvl="0">
              <a:buNone/>
            </a:pPr>
            <a:endParaRPr lang="da-DK" sz="1200" dirty="0" smtClean="0"/>
          </a:p>
          <a:p>
            <a:pPr marL="0" lvl="0">
              <a:buNone/>
            </a:pPr>
            <a:r>
              <a:rPr lang="da-DK" sz="1200" dirty="0" smtClean="0"/>
              <a:t>Sund voksen - sund forældredel, der hjælper med at imødegå basale behov, den voksne del af sindet med ledende funktion</a:t>
            </a:r>
            <a:endParaRPr lang="da-DK"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1931</TotalTime>
  <Words>1842</Words>
  <Application>Microsoft Office PowerPoint</Application>
  <PresentationFormat>Brugerdefineret</PresentationFormat>
  <Paragraphs>325</Paragraphs>
  <Slides>21</Slides>
  <Notes>21</Notes>
  <HiddenSlides>0</HiddenSlides>
  <MMClips>0</MMClips>
  <ScaleCrop>false</ScaleCrop>
  <HeadingPairs>
    <vt:vector size="4" baseType="variant">
      <vt:variant>
        <vt:lpstr>Tema</vt:lpstr>
      </vt:variant>
      <vt:variant>
        <vt:i4>1</vt:i4>
      </vt:variant>
      <vt:variant>
        <vt:lpstr>Diastitler</vt:lpstr>
      </vt:variant>
      <vt:variant>
        <vt:i4>21</vt:i4>
      </vt:variant>
    </vt:vector>
  </HeadingPairs>
  <TitlesOfParts>
    <vt:vector size="22" baseType="lpstr">
      <vt:lpstr>Kontortema</vt:lpstr>
      <vt:lpstr>SKEMATERAPI</vt:lpstr>
      <vt:lpstr>SKEMATERAPI </vt:lpstr>
      <vt:lpstr>GRUNDLÆGGENDE PRINCIPPER</vt:lpstr>
      <vt:lpstr>UTILPASSET SKEMA</vt:lpstr>
      <vt:lpstr>UTILPASSET SKEMATA</vt:lpstr>
      <vt:lpstr>BASALE BEHOV I BARNDOMMEN</vt:lpstr>
      <vt:lpstr>HÅNDTERING AF SKEMAET SKEMAVEDLIGEHOLDENDE ADFÆRD</vt:lpstr>
      <vt:lpstr>MODI</vt:lpstr>
      <vt:lpstr>MODIOVERSIGT</vt:lpstr>
      <vt:lpstr>SKEMATA &amp; MISBRUG </vt:lpstr>
      <vt:lpstr>VURDERINGSFASEN</vt:lpstr>
      <vt:lpstr>6-KOLONNESKEMA</vt:lpstr>
      <vt:lpstr>VISUALISERING I VURDERINGSFASEN</vt:lpstr>
      <vt:lpstr>HUSKEKORT</vt:lpstr>
      <vt:lpstr>FORANDRINGSFASEN</vt:lpstr>
      <vt:lpstr>BEARBEJDNING AF SKJOLD</vt:lpstr>
      <vt:lpstr>DIALOG MELLEM MODI</vt:lpstr>
      <vt:lpstr>OPGAVER OMKRING HØJRISIKOSITUATIONER/ TILBAGEFALD</vt:lpstr>
      <vt:lpstr>AFGRÆNSET FORÆLDREKOMPENSATION</vt:lpstr>
      <vt:lpstr>INDIVIDUEL TERAPI OG GRUPPETRAPI</vt:lpstr>
      <vt:lpstr>FORÆLDREKOMPENSATION  UNDER VISUALISERING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DOBBELTFOKUSERET SKEMATERAPI 2</dc:title>
  <dc:creator>Lis Busk Andersen</dc:creator>
  <cp:lastModifiedBy>Mette Toft Nissen</cp:lastModifiedBy>
  <cp:revision>192</cp:revision>
  <dcterms:created xsi:type="dcterms:W3CDTF">2010-06-29T06:40:51Z</dcterms:created>
  <dcterms:modified xsi:type="dcterms:W3CDTF">2010-09-21T08:58:22Z</dcterms:modified>
</cp:coreProperties>
</file>